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24"/>
  </p:notesMasterIdLst>
  <p:handoutMasterIdLst>
    <p:handoutMasterId r:id="rId25"/>
  </p:handoutMasterIdLst>
  <p:sldIdLst>
    <p:sldId id="292" r:id="rId5"/>
    <p:sldId id="257" r:id="rId6"/>
    <p:sldId id="297" r:id="rId7"/>
    <p:sldId id="258" r:id="rId8"/>
    <p:sldId id="259" r:id="rId9"/>
    <p:sldId id="294" r:id="rId10"/>
    <p:sldId id="260" r:id="rId11"/>
    <p:sldId id="298" r:id="rId12"/>
    <p:sldId id="295" r:id="rId13"/>
    <p:sldId id="261" r:id="rId14"/>
    <p:sldId id="296" r:id="rId15"/>
    <p:sldId id="262" r:id="rId16"/>
    <p:sldId id="263" r:id="rId17"/>
    <p:sldId id="264" r:id="rId18"/>
    <p:sldId id="265" r:id="rId19"/>
    <p:sldId id="266" r:id="rId20"/>
    <p:sldId id="267" r:id="rId21"/>
    <p:sldId id="269" r:id="rId22"/>
    <p:sldId id="293" r:id="rId23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6AC"/>
    <a:srgbClr val="297FD5"/>
    <a:srgbClr val="FBFAF9"/>
    <a:srgbClr val="374D81"/>
    <a:srgbClr val="9CCEC7"/>
    <a:srgbClr val="043D8F"/>
    <a:srgbClr val="76CAF3"/>
    <a:srgbClr val="1AE1F6"/>
    <a:srgbClr val="738AC3"/>
    <a:srgbClr val="B5C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5714" autoAdjust="0"/>
  </p:normalViewPr>
  <p:slideViewPr>
    <p:cSldViewPr snapToGrid="0">
      <p:cViewPr varScale="1">
        <p:scale>
          <a:sx n="103" d="100"/>
          <a:sy n="103" d="100"/>
        </p:scale>
        <p:origin x="13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070D3-A771-75E7-3362-D71167C6B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2C28D8-1DD8-589F-66B7-A097945C23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5745AE-565E-1621-A832-546F3F98D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54905-7E50-B864-BF88-28455CF4A4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58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48306-76ED-5FFA-0AA8-4C46667FB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CE8F06-6877-FB94-DBBC-FA1770F584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AF6643-2F28-BFF4-D43B-402B5D0BA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A3038-4397-233D-8378-B616502F38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40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24A8-7D8D-FD2D-E928-4B3EA914B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DE8B9B-E54F-A5F9-67D1-AD12D5EB0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DCA273-9F66-CD74-E3EC-674983678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C136F-3B69-4F74-152D-E65453064C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62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D3AD2-A1E6-893D-5011-C4CF0FEFB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71F8F6-C584-927F-469B-D97B9939F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DC5101-935B-D85D-AFA8-9D8EAC1D8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E8A1C-E252-994B-3399-A73542D8A0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222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5E922-F23C-443A-1496-AD879CE47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1E131F-8422-0599-B62A-9004D2BBE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C6EF6B-A0F2-8AD7-C623-2B8F86AE9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D09CA-55F3-B07E-85CA-1198FB9095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70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FFD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2064" y="6318504"/>
            <a:ext cx="11137392" cy="0"/>
          </a:xfrm>
          <a:prstGeom prst="line">
            <a:avLst/>
          </a:prstGeom>
          <a:noFill/>
          <a:ln w="1016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6327648"/>
            <a:ext cx="12191695" cy="530352"/>
          </a:xfrm>
          <a:prstGeom prst="rect">
            <a:avLst/>
          </a:prstGeom>
          <a:solidFill>
            <a:srgbClr val="F7F9FC"/>
          </a:solidFill>
          <a:ln w="12700">
            <a:solidFill>
              <a:srgbClr val="F7F9F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6585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  <p:sldLayoutId id="2147483729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1">
            <a:extLst>
              <a:ext uri="{FF2B5EF4-FFF2-40B4-BE49-F238E27FC236}">
                <a16:creationId xmlns:a16="http://schemas.microsoft.com/office/drawing/2014/main" id="{5FE816AF-FCE9-0C27-9306-EA1A0C50FC59}"/>
              </a:ext>
            </a:extLst>
          </p:cNvPr>
          <p:cNvSpPr/>
          <p:nvPr/>
        </p:nvSpPr>
        <p:spPr>
          <a:xfrm>
            <a:off x="6537960" y="1874520"/>
            <a:ext cx="4846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dirty="0">
                <a:solidFill>
                  <a:srgbClr val="3A4F87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THE GOOD, THE BAD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US" sz="2900" b="1" dirty="0">
                <a:solidFill>
                  <a:srgbClr val="3A4F87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AND THE UGLY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5877AF47-EDD2-BDA8-A0FA-B714FE7DD9B3}"/>
              </a:ext>
            </a:extLst>
          </p:cNvPr>
          <p:cNvSpPr/>
          <p:nvPr/>
        </p:nvSpPr>
        <p:spPr>
          <a:xfrm>
            <a:off x="6565392" y="3401568"/>
            <a:ext cx="4709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20" dirty="0">
                <a:solidFill>
                  <a:srgbClr val="5AA2AE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The wrong patient, the wrong procedure…</a:t>
            </a:r>
            <a:endParaRPr lang="en-US" sz="16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20" dirty="0">
                <a:solidFill>
                  <a:srgbClr val="5AA2AE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or the wrong outcome?</a:t>
            </a:r>
            <a:endParaRPr lang="en-US" sz="1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933B1E4F-471E-7B93-9450-1FCB6A5B0988}"/>
              </a:ext>
            </a:extLst>
          </p:cNvPr>
          <p:cNvSpPr/>
          <p:nvPr/>
        </p:nvSpPr>
        <p:spPr>
          <a:xfrm>
            <a:off x="6565392" y="4773168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4F87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Caterina Conte, MD, PhD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4D1F2595-0C78-7631-22B8-62FA9E7A6BE8}"/>
              </a:ext>
            </a:extLst>
          </p:cNvPr>
          <p:cNvSpPr/>
          <p:nvPr/>
        </p:nvSpPr>
        <p:spPr>
          <a:xfrm>
            <a:off x="6565392" y="5157216"/>
            <a:ext cx="47091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IRCCS MultiMedica, Milan · San Raffaele Roma University, Rome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460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CAN WE PREDICT </a:t>
            </a:r>
            <a:r>
              <a:rPr lang="en-US" sz="2550" b="1" dirty="0">
                <a:solidFill>
                  <a:srgbClr val="297FD5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THE “GOOD” </a:t>
            </a: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PATIENT?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703668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SOPHIA: interpretable prediction of 5-year weight trajectories after bariatric surgery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014564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58368" y="1417320"/>
            <a:ext cx="2286000" cy="1389888"/>
          </a:xfrm>
          <a:prstGeom prst="roundRect">
            <a:avLst/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8096" y="1563624"/>
            <a:ext cx="2066544" cy="6393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10,231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86384" y="2251253"/>
            <a:ext cx="2029968" cy="3613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67085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PATIENTS · 12 CENTRES · 10 COUNTRIES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9518469" y="1417320"/>
            <a:ext cx="2240280" cy="1389888"/>
          </a:xfrm>
          <a:prstGeom prst="round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628197" y="1563624"/>
            <a:ext cx="2020824" cy="6393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297FD5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2.8 kg/m²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646485" y="2251253"/>
            <a:ext cx="1984248" cy="3613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67085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MEDIAN ABSOLUTE ERROR AT 5 YEARS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246120" y="1353312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predictors selected from 434 baseline variables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429000" y="187452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502152" y="1892808"/>
            <a:ext cx="13167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HEIGHT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074920" y="187452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148072" y="1892808"/>
            <a:ext cx="13167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WEIGHT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720840" y="1874520"/>
            <a:ext cx="1737360" cy="457200"/>
          </a:xfrm>
          <a:prstGeom prst="roundRect">
            <a:avLst>
              <a:gd name="adj" fmla="val 16000"/>
            </a:avLst>
          </a:prstGeom>
          <a:solidFill>
            <a:srgbClr val="E5F2F3"/>
          </a:solidFill>
          <a:ln w="12700">
            <a:solidFill>
              <a:srgbClr val="E5F2F3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793992" y="1892808"/>
            <a:ext cx="15910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PROCEDURE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886200" y="2514600"/>
            <a:ext cx="1417320" cy="457200"/>
          </a:xfrm>
          <a:prstGeom prst="roundRect">
            <a:avLst>
              <a:gd name="adj" fmla="val 16000"/>
            </a:avLst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959352" y="2532888"/>
            <a:ext cx="12710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AGE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486400" y="2514600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E9EEF8"/>
          </a:solidFill>
          <a:ln w="12700">
            <a:solidFill>
              <a:srgbClr val="E9EEF8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559552" y="2532888"/>
            <a:ext cx="14081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DIABETES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223760" y="2514600"/>
            <a:ext cx="2057400" cy="457200"/>
          </a:xfrm>
          <a:prstGeom prst="roundRect">
            <a:avLst>
              <a:gd name="adj" fmla="val 16000"/>
            </a:avLst>
          </a:prstGeom>
          <a:solidFill>
            <a:srgbClr val="E9EEF8"/>
          </a:solidFill>
          <a:ln w="12700">
            <a:solidFill>
              <a:srgbClr val="E9EEF8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296912" y="2532888"/>
            <a:ext cx="19110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DIABETES DURATION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800600" y="3154680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873752" y="3172968"/>
            <a:ext cx="14081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SMOKING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Saux P, et al. Lancet Digit Health. 2023;5:e692–e702. doi:10.1016/S2589-7500(23)00135-8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BMI, body mass index; SOPHIA, name of the prediction model.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57765-B91F-26C1-F683-55C57F627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F9F6127-40D3-2033-8E67-260DA572E19D}"/>
              </a:ext>
            </a:extLst>
          </p:cNvPr>
          <p:cNvSpPr/>
          <p:nvPr/>
        </p:nvSpPr>
        <p:spPr>
          <a:xfrm>
            <a:off x="566928" y="182460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CAN WE PREDICT </a:t>
            </a:r>
            <a:r>
              <a:rPr lang="en-US" sz="2550" b="1" dirty="0">
                <a:solidFill>
                  <a:srgbClr val="297FD5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THE “GOOD” </a:t>
            </a: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PATIENT?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728A649-C563-0842-33B9-8A0CD064A5ED}"/>
              </a:ext>
            </a:extLst>
          </p:cNvPr>
          <p:cNvSpPr/>
          <p:nvPr/>
        </p:nvSpPr>
        <p:spPr>
          <a:xfrm>
            <a:off x="585216" y="703668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SOPHIA: interpretable prediction of 5-year weight trajectories after bariatric surgery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C794EF8-52DC-84E5-A314-B86F35484CBF}"/>
              </a:ext>
            </a:extLst>
          </p:cNvPr>
          <p:cNvSpPr/>
          <p:nvPr/>
        </p:nvSpPr>
        <p:spPr>
          <a:xfrm>
            <a:off x="566928" y="1014564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34A0577-16DE-0EDF-B23D-97A06AEF5227}"/>
              </a:ext>
            </a:extLst>
          </p:cNvPr>
          <p:cNvSpPr/>
          <p:nvPr/>
        </p:nvSpPr>
        <p:spPr>
          <a:xfrm>
            <a:off x="658368" y="1417320"/>
            <a:ext cx="2286000" cy="1389888"/>
          </a:xfrm>
          <a:prstGeom prst="roundRect">
            <a:avLst/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90317F3-A937-1F2A-8C2F-A1AD77D6B81B}"/>
              </a:ext>
            </a:extLst>
          </p:cNvPr>
          <p:cNvSpPr/>
          <p:nvPr/>
        </p:nvSpPr>
        <p:spPr>
          <a:xfrm>
            <a:off x="768096" y="1563624"/>
            <a:ext cx="2066544" cy="6393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10,231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7A3E436-3785-3854-0BB4-0DC699284AD9}"/>
              </a:ext>
            </a:extLst>
          </p:cNvPr>
          <p:cNvSpPr/>
          <p:nvPr/>
        </p:nvSpPr>
        <p:spPr>
          <a:xfrm>
            <a:off x="786384" y="2251253"/>
            <a:ext cx="2029968" cy="3613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67085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PATIENTS · 12 CENTRES · 10 COUNTRIES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4EBCB1B-834C-AE00-CE7E-FEF4DCDB6D88}"/>
              </a:ext>
            </a:extLst>
          </p:cNvPr>
          <p:cNvSpPr/>
          <p:nvPr/>
        </p:nvSpPr>
        <p:spPr>
          <a:xfrm>
            <a:off x="9518469" y="1417320"/>
            <a:ext cx="2240280" cy="1389888"/>
          </a:xfrm>
          <a:prstGeom prst="round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A3012E1-18A1-01FE-AEB8-43E42CEDBC16}"/>
              </a:ext>
            </a:extLst>
          </p:cNvPr>
          <p:cNvSpPr/>
          <p:nvPr/>
        </p:nvSpPr>
        <p:spPr>
          <a:xfrm>
            <a:off x="9628197" y="1563624"/>
            <a:ext cx="2020824" cy="6393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297FD5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2.8 kg/m²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B1D756B6-A413-9BFD-19AE-FE026672E93E}"/>
              </a:ext>
            </a:extLst>
          </p:cNvPr>
          <p:cNvSpPr/>
          <p:nvPr/>
        </p:nvSpPr>
        <p:spPr>
          <a:xfrm>
            <a:off x="9646485" y="2251253"/>
            <a:ext cx="1984248" cy="3613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67085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MEDIAN ABSOLUTE ERROR AT 5 YEARS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5445F78-C17D-6CA6-7EC1-6AFA25555BEF}"/>
              </a:ext>
            </a:extLst>
          </p:cNvPr>
          <p:cNvSpPr/>
          <p:nvPr/>
        </p:nvSpPr>
        <p:spPr>
          <a:xfrm>
            <a:off x="3246120" y="1353312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predictors selected from 434 baseline variables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22DCC791-AA62-146A-1516-D8D03CFC78F6}"/>
              </a:ext>
            </a:extLst>
          </p:cNvPr>
          <p:cNvSpPr/>
          <p:nvPr/>
        </p:nvSpPr>
        <p:spPr>
          <a:xfrm>
            <a:off x="3429000" y="187452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E06CA060-A358-CE20-B7EE-E9B6B9C52810}"/>
              </a:ext>
            </a:extLst>
          </p:cNvPr>
          <p:cNvSpPr/>
          <p:nvPr/>
        </p:nvSpPr>
        <p:spPr>
          <a:xfrm>
            <a:off x="3502152" y="1892808"/>
            <a:ext cx="13167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HEIGHT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C76C8167-6D28-488C-C782-D058821F6AD8}"/>
              </a:ext>
            </a:extLst>
          </p:cNvPr>
          <p:cNvSpPr/>
          <p:nvPr/>
        </p:nvSpPr>
        <p:spPr>
          <a:xfrm>
            <a:off x="5074920" y="187452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D1E9C9E8-9413-59FA-4295-AC98411B30E7}"/>
              </a:ext>
            </a:extLst>
          </p:cNvPr>
          <p:cNvSpPr/>
          <p:nvPr/>
        </p:nvSpPr>
        <p:spPr>
          <a:xfrm>
            <a:off x="5148072" y="1892808"/>
            <a:ext cx="13167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WEIGHT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728CD203-DFAE-EAF6-56DA-9F60286973B8}"/>
              </a:ext>
            </a:extLst>
          </p:cNvPr>
          <p:cNvSpPr/>
          <p:nvPr/>
        </p:nvSpPr>
        <p:spPr>
          <a:xfrm>
            <a:off x="6720840" y="1874520"/>
            <a:ext cx="1737360" cy="457200"/>
          </a:xfrm>
          <a:prstGeom prst="roundRect">
            <a:avLst>
              <a:gd name="adj" fmla="val 16000"/>
            </a:avLst>
          </a:prstGeom>
          <a:solidFill>
            <a:srgbClr val="E5F2F3"/>
          </a:solidFill>
          <a:ln w="12700">
            <a:solidFill>
              <a:srgbClr val="E5F2F3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CEDC2C51-93E7-524A-DC89-9A24F31203DA}"/>
              </a:ext>
            </a:extLst>
          </p:cNvPr>
          <p:cNvSpPr/>
          <p:nvPr/>
        </p:nvSpPr>
        <p:spPr>
          <a:xfrm>
            <a:off x="6793992" y="1892808"/>
            <a:ext cx="15910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PROCEDURE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9826ECFC-6967-3010-AA80-9060F2964279}"/>
              </a:ext>
            </a:extLst>
          </p:cNvPr>
          <p:cNvSpPr/>
          <p:nvPr/>
        </p:nvSpPr>
        <p:spPr>
          <a:xfrm>
            <a:off x="3886200" y="2514600"/>
            <a:ext cx="1417320" cy="457200"/>
          </a:xfrm>
          <a:prstGeom prst="roundRect">
            <a:avLst>
              <a:gd name="adj" fmla="val 16000"/>
            </a:avLst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74083C23-8999-327C-7196-DA257A2536E4}"/>
              </a:ext>
            </a:extLst>
          </p:cNvPr>
          <p:cNvSpPr/>
          <p:nvPr/>
        </p:nvSpPr>
        <p:spPr>
          <a:xfrm>
            <a:off x="3959352" y="2532888"/>
            <a:ext cx="12710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AGE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737B2DDD-A495-BFDF-4695-B6E83D3B62E8}"/>
              </a:ext>
            </a:extLst>
          </p:cNvPr>
          <p:cNvSpPr/>
          <p:nvPr/>
        </p:nvSpPr>
        <p:spPr>
          <a:xfrm>
            <a:off x="5486400" y="2514600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E9EEF8"/>
          </a:solidFill>
          <a:ln w="12700">
            <a:solidFill>
              <a:srgbClr val="E9EEF8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24D47F8-0689-0AD1-43A1-94054D2ACE5D}"/>
              </a:ext>
            </a:extLst>
          </p:cNvPr>
          <p:cNvSpPr/>
          <p:nvPr/>
        </p:nvSpPr>
        <p:spPr>
          <a:xfrm>
            <a:off x="5559552" y="2532888"/>
            <a:ext cx="14081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DIABETES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412C4599-11CA-0DB6-22D4-06B0BF696C93}"/>
              </a:ext>
            </a:extLst>
          </p:cNvPr>
          <p:cNvSpPr/>
          <p:nvPr/>
        </p:nvSpPr>
        <p:spPr>
          <a:xfrm>
            <a:off x="7223760" y="2514600"/>
            <a:ext cx="2057400" cy="457200"/>
          </a:xfrm>
          <a:prstGeom prst="roundRect">
            <a:avLst>
              <a:gd name="adj" fmla="val 16000"/>
            </a:avLst>
          </a:prstGeom>
          <a:solidFill>
            <a:srgbClr val="E9EEF8"/>
          </a:solidFill>
          <a:ln w="12700">
            <a:solidFill>
              <a:srgbClr val="E9EEF8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9A9DFEF5-B99C-76DC-2D9F-BB21B7A9D81E}"/>
              </a:ext>
            </a:extLst>
          </p:cNvPr>
          <p:cNvSpPr/>
          <p:nvPr/>
        </p:nvSpPr>
        <p:spPr>
          <a:xfrm>
            <a:off x="7296912" y="2532888"/>
            <a:ext cx="19110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DIABETES DURATION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5874E0E7-D4E2-EE9D-FE5E-594908AF1CF8}"/>
              </a:ext>
            </a:extLst>
          </p:cNvPr>
          <p:cNvSpPr/>
          <p:nvPr/>
        </p:nvSpPr>
        <p:spPr>
          <a:xfrm>
            <a:off x="4800600" y="3154680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536FAF3B-BCBB-E8FB-1ECF-1001832A58A2}"/>
              </a:ext>
            </a:extLst>
          </p:cNvPr>
          <p:cNvSpPr/>
          <p:nvPr/>
        </p:nvSpPr>
        <p:spPr>
          <a:xfrm>
            <a:off x="4873752" y="3172968"/>
            <a:ext cx="14081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SMOKING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3640C771-D3CD-7CA9-62A5-0ED63132D2CC}"/>
              </a:ext>
            </a:extLst>
          </p:cNvPr>
          <p:cNvSpPr/>
          <p:nvPr/>
        </p:nvSpPr>
        <p:spPr>
          <a:xfrm>
            <a:off x="658368" y="4160520"/>
            <a:ext cx="10817352" cy="1234440"/>
          </a:xfrm>
          <a:prstGeom prst="roundRect">
            <a:avLst/>
          </a:prstGeom>
          <a:solidFill>
            <a:srgbClr val="242852"/>
          </a:solidFill>
          <a:ln w="12700">
            <a:solidFill>
              <a:srgbClr val="242852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FEF230B6-3CBF-8356-2A3F-5D46879211F8}"/>
              </a:ext>
            </a:extLst>
          </p:cNvPr>
          <p:cNvSpPr/>
          <p:nvPr/>
        </p:nvSpPr>
        <p:spPr>
          <a:xfrm>
            <a:off x="932688" y="4480560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PREDICTING WEIGHT  ≠  SELECTING THE BEST TREATMENT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1C9CDA76-AA07-A34C-2F22-28EFDD5C0BFC}"/>
              </a:ext>
            </a:extLst>
          </p:cNvPr>
          <p:cNvSpPr/>
          <p:nvPr/>
        </p:nvSpPr>
        <p:spPr>
          <a:xfrm>
            <a:off x="1005840" y="4919472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8E0E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Prediction can calibrate expectations — it does not capture every disease-specific trade-off.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AA185E07-EDA0-D192-B124-0597A40B0F90}"/>
              </a:ext>
            </a:extLst>
          </p:cNvPr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Saux P, et al. Lancet Digit Health. 2023;5:e692–e702. doi:10.1016/S2589-7500(23)00135-8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BB62282E-0478-6A1B-06F4-B09196DED83A}"/>
              </a:ext>
            </a:extLst>
          </p:cNvPr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BMI, body mass index; SOPHIA, name of the prediction model.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553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77141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RED FLAGS ARE OUTCOME-SPECIFIC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698349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 red flag should change the decision — not automatically exclude the patient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009245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709160" y="2748862"/>
            <a:ext cx="2770632" cy="1353312"/>
          </a:xfrm>
          <a:prstGeom prst="ellipse">
            <a:avLst/>
          </a:prstGeom>
          <a:solidFill>
            <a:srgbClr val="242852"/>
          </a:solidFill>
          <a:ln w="12700">
            <a:solidFill>
              <a:srgbClr val="242852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074920" y="3068902"/>
            <a:ext cx="202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MATTERS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MOST?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85800" y="1417320"/>
            <a:ext cx="3063240" cy="987552"/>
          </a:xfrm>
          <a:prstGeom prst="roundRect">
            <a:avLst/>
          </a:prstGeom>
          <a:solidFill>
            <a:srgbClr val="E9EEF8"/>
          </a:solidFill>
          <a:ln w="12700">
            <a:solidFill>
              <a:srgbClr val="E9EEF8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97993" y="1581912"/>
            <a:ext cx="71932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435608" y="1545336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GERD / BARRETT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435608" y="1929384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 choice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85800" y="2931742"/>
            <a:ext cx="3063240" cy="987552"/>
          </a:xfrm>
          <a:prstGeom prst="round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97993" y="3063240"/>
            <a:ext cx="71932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BMI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435608" y="3026664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HIGH BMI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435608" y="3410712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Required efficacy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85800" y="4379976"/>
            <a:ext cx="3063240" cy="987552"/>
          </a:xfrm>
          <a:prstGeom prst="roundRect">
            <a:avLst/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97993" y="4544568"/>
            <a:ext cx="71932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T2D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435608" y="4507992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LONG-STANDING T2D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435608" y="4892040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 remission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430768" y="1417320"/>
            <a:ext cx="3063240" cy="987552"/>
          </a:xfrm>
          <a:prstGeom prst="roundRect">
            <a:avLst/>
          </a:prstGeom>
          <a:solidFill>
            <a:srgbClr val="E5F2F3"/>
          </a:solidFill>
          <a:ln w="12700">
            <a:solidFill>
              <a:srgbClr val="E5F2F3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442961" y="1581912"/>
            <a:ext cx="71932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180576" y="1545336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IBD / CROHN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180576" y="1929384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Anatomy &amp; bowel length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430768" y="2931742"/>
            <a:ext cx="3063240" cy="987552"/>
          </a:xfrm>
          <a:prstGeom prst="roundRect">
            <a:avLst/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442961" y="3063240"/>
            <a:ext cx="71932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STONE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9283993" y="3026664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NEPHROLITHIASIS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9283993" y="3410712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Malabsorptive risk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430768" y="4379976"/>
            <a:ext cx="3063240" cy="987552"/>
          </a:xfrm>
          <a:prstGeom prst="round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442961" y="4544568"/>
            <a:ext cx="71932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9180576" y="4507992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NUTRITION / FOLLOW-UP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9240449" y="4892040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Acceptable “price”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3840480" y="1938527"/>
            <a:ext cx="1155193" cy="1018459"/>
          </a:xfrm>
          <a:prstGeom prst="line">
            <a:avLst/>
          </a:prstGeom>
          <a:noFill/>
          <a:ln w="19050">
            <a:solidFill>
              <a:srgbClr val="D5DEE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 flipV="1">
            <a:off x="3749040" y="3428998"/>
            <a:ext cx="941832" cy="18289"/>
          </a:xfrm>
          <a:prstGeom prst="line">
            <a:avLst/>
          </a:prstGeom>
          <a:noFill/>
          <a:ln w="19050">
            <a:solidFill>
              <a:srgbClr val="D5DEE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31"/>
          <p:cNvSpPr/>
          <p:nvPr/>
        </p:nvSpPr>
        <p:spPr>
          <a:xfrm flipV="1">
            <a:off x="3721608" y="3871392"/>
            <a:ext cx="1261872" cy="1020647"/>
          </a:xfrm>
          <a:prstGeom prst="line">
            <a:avLst/>
          </a:prstGeom>
          <a:noFill/>
          <a:ln w="19050">
            <a:solidFill>
              <a:srgbClr val="D5DEE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32"/>
          <p:cNvSpPr/>
          <p:nvPr/>
        </p:nvSpPr>
        <p:spPr>
          <a:xfrm flipH="1">
            <a:off x="7196328" y="1783077"/>
            <a:ext cx="1234424" cy="1252725"/>
          </a:xfrm>
          <a:prstGeom prst="line">
            <a:avLst/>
          </a:prstGeom>
          <a:noFill/>
          <a:ln w="19050">
            <a:solidFill>
              <a:srgbClr val="D5DEE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33"/>
          <p:cNvSpPr/>
          <p:nvPr/>
        </p:nvSpPr>
        <p:spPr>
          <a:xfrm flipH="1">
            <a:off x="7498080" y="3410709"/>
            <a:ext cx="932672" cy="2"/>
          </a:xfrm>
          <a:prstGeom prst="line">
            <a:avLst/>
          </a:prstGeom>
          <a:noFill/>
          <a:ln w="19050">
            <a:solidFill>
              <a:srgbClr val="D5DEE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34"/>
          <p:cNvSpPr/>
          <p:nvPr/>
        </p:nvSpPr>
        <p:spPr>
          <a:xfrm flipH="1" flipV="1">
            <a:off x="7196328" y="3871393"/>
            <a:ext cx="1234440" cy="974927"/>
          </a:xfrm>
          <a:prstGeom prst="line">
            <a:avLst/>
          </a:prstGeom>
          <a:noFill/>
          <a:ln w="19050">
            <a:solidFill>
              <a:srgbClr val="D5DEE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1097280" y="5742432"/>
            <a:ext cx="10012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RED FLAG IS NOT NECESSARILY A CONTRAINDICATION. IT IS A DECISION MODIFIER.</a:t>
            </a:r>
            <a:endParaRPr lang="en-US" sz="14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Eisenberg D, et al. Obes Surg. 2023;33:3–14.   •   Kumar SS, et al. Surg Endosc. 2025;39:1–10. doi:10.1007/s00464-024-11433-2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BMI, body mass index; GERD, gastro-oesophageal reflux disease; IBD, inflammatory bowel disease; T2D, type 2 diabetes.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77139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CASE 1 — “SHE WANTS A SLEEVE”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698347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The easiest bad match?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009243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58368" y="1417320"/>
            <a:ext cx="2926080" cy="4434840"/>
          </a:xfrm>
          <a:prstGeom prst="roundRect">
            <a:avLst/>
          </a:prstGeom>
          <a:solidFill>
            <a:srgbClr val="242852"/>
          </a:solidFill>
          <a:ln w="12700">
            <a:solidFill>
              <a:srgbClr val="242852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32688" y="171907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YEARS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32688" y="2240280"/>
            <a:ext cx="224028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8ED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BMI 38 kg/m²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700" dirty="0">
                <a:solidFill>
                  <a:srgbClr val="E8ED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 GERD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700" dirty="0">
                <a:solidFill>
                  <a:srgbClr val="E8ED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PPI-dependent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700" dirty="0">
                <a:solidFill>
                  <a:srgbClr val="E8ED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Erosive oesophagitis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932688" y="3858768"/>
            <a:ext cx="2176272" cy="0"/>
          </a:xfrm>
          <a:prstGeom prst="line">
            <a:avLst/>
          </a:prstGeom>
          <a:noFill/>
          <a:ln w="12700">
            <a:solidFill>
              <a:srgbClr val="718694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32688" y="4096512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E9DD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 want a sleeve.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700" i="1" dirty="0">
                <a:solidFill>
                  <a:srgbClr val="E9DD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less invasive.”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32688" y="5321808"/>
            <a:ext cx="2331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3C3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 A SLEEVE?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4005072" y="5532120"/>
            <a:ext cx="6949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preference matters.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BMI, body mass index; GERD, gastro-oesophageal reflux disease; PPI, proton-pump inhibitor; RYGB, Roux-en-Y gastric bypass; SG, sleeve gastrectomy.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7E2FB-92EC-B9D3-DDBB-50D3DA7B2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667AB77-C155-8066-FA46-F2D62C2E5844}"/>
              </a:ext>
            </a:extLst>
          </p:cNvPr>
          <p:cNvSpPr/>
          <p:nvPr/>
        </p:nvSpPr>
        <p:spPr>
          <a:xfrm>
            <a:off x="566928" y="177139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CASE 1 — “SHE WANTS A SLEEVE”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B4FBAF6-4E62-622C-3C5E-ABD128FB5229}"/>
              </a:ext>
            </a:extLst>
          </p:cNvPr>
          <p:cNvSpPr/>
          <p:nvPr/>
        </p:nvSpPr>
        <p:spPr>
          <a:xfrm>
            <a:off x="585216" y="698347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The easiest bad match?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56EE1D1-18BA-7A80-6395-95E07178F0DB}"/>
              </a:ext>
            </a:extLst>
          </p:cNvPr>
          <p:cNvSpPr/>
          <p:nvPr/>
        </p:nvSpPr>
        <p:spPr>
          <a:xfrm>
            <a:off x="566928" y="1009243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EA52DB3-15AA-16B1-F68A-BADB554DC4D0}"/>
              </a:ext>
            </a:extLst>
          </p:cNvPr>
          <p:cNvSpPr/>
          <p:nvPr/>
        </p:nvSpPr>
        <p:spPr>
          <a:xfrm>
            <a:off x="658368" y="1417320"/>
            <a:ext cx="2926080" cy="4434840"/>
          </a:xfrm>
          <a:prstGeom prst="roundRect">
            <a:avLst/>
          </a:prstGeom>
          <a:solidFill>
            <a:srgbClr val="242852"/>
          </a:solidFill>
          <a:ln w="12700">
            <a:solidFill>
              <a:srgbClr val="242852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EF63B7B-8B7A-F826-AF8B-E41E4A1CD80B}"/>
              </a:ext>
            </a:extLst>
          </p:cNvPr>
          <p:cNvSpPr/>
          <p:nvPr/>
        </p:nvSpPr>
        <p:spPr>
          <a:xfrm>
            <a:off x="932688" y="171907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YEARS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BF5445A-6B5A-E7D5-FAE6-773AE278DA64}"/>
              </a:ext>
            </a:extLst>
          </p:cNvPr>
          <p:cNvSpPr/>
          <p:nvPr/>
        </p:nvSpPr>
        <p:spPr>
          <a:xfrm>
            <a:off x="932688" y="2240280"/>
            <a:ext cx="224028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8ED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BMI 38 kg/m²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700" dirty="0">
                <a:solidFill>
                  <a:srgbClr val="E8ED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 GERD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700" dirty="0">
                <a:solidFill>
                  <a:srgbClr val="E8ED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PPI-dependent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700" dirty="0">
                <a:solidFill>
                  <a:srgbClr val="E8ED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Erosive oesophagitis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6EE211A-1619-15A6-E317-021CCCBD7479}"/>
              </a:ext>
            </a:extLst>
          </p:cNvPr>
          <p:cNvSpPr/>
          <p:nvPr/>
        </p:nvSpPr>
        <p:spPr>
          <a:xfrm>
            <a:off x="932688" y="3858768"/>
            <a:ext cx="2176272" cy="0"/>
          </a:xfrm>
          <a:prstGeom prst="line">
            <a:avLst/>
          </a:prstGeom>
          <a:noFill/>
          <a:ln w="12700">
            <a:solidFill>
              <a:srgbClr val="718694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FECC999-7B35-2763-ADC7-9D8A89AB08F1}"/>
              </a:ext>
            </a:extLst>
          </p:cNvPr>
          <p:cNvSpPr/>
          <p:nvPr/>
        </p:nvSpPr>
        <p:spPr>
          <a:xfrm>
            <a:off x="932688" y="4096512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E9DD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 want a sleeve.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700" i="1" dirty="0">
                <a:solidFill>
                  <a:srgbClr val="E9DD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less invasive.”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9EF70246-B3FE-4D16-DFD2-1629168F2506}"/>
              </a:ext>
            </a:extLst>
          </p:cNvPr>
          <p:cNvSpPr/>
          <p:nvPr/>
        </p:nvSpPr>
        <p:spPr>
          <a:xfrm>
            <a:off x="932688" y="5321808"/>
            <a:ext cx="2331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3C3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 A SLEEVE?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745406DA-C3E3-AE5F-183E-CB2BCF83D663}"/>
              </a:ext>
            </a:extLst>
          </p:cNvPr>
          <p:cNvSpPr/>
          <p:nvPr/>
        </p:nvSpPr>
        <p:spPr>
          <a:xfrm>
            <a:off x="4005072" y="1408176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SLEEVEPASS — 10 YEARS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745307CB-0701-5222-C603-E039A28B0DA4}"/>
              </a:ext>
            </a:extLst>
          </p:cNvPr>
          <p:cNvSpPr/>
          <p:nvPr/>
        </p:nvSpPr>
        <p:spPr>
          <a:xfrm>
            <a:off x="4005072" y="1911096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GERD worsened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35E9F1D3-484D-2B99-A6A6-777E85A7EF2E}"/>
              </a:ext>
            </a:extLst>
          </p:cNvPr>
          <p:cNvSpPr/>
          <p:nvPr/>
        </p:nvSpPr>
        <p:spPr>
          <a:xfrm>
            <a:off x="5422392" y="2176272"/>
            <a:ext cx="338328" cy="178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94EB8B6D-8677-1C6E-09D4-8870CA92098D}"/>
              </a:ext>
            </a:extLst>
          </p:cNvPr>
          <p:cNvSpPr/>
          <p:nvPr/>
        </p:nvSpPr>
        <p:spPr>
          <a:xfrm>
            <a:off x="5797296" y="2167128"/>
            <a:ext cx="3360420" cy="256032"/>
          </a:xfrm>
          <a:prstGeom prst="rect">
            <a:avLst/>
          </a:prstGeom>
          <a:solidFill>
            <a:srgbClr val="4A66AC"/>
          </a:solidFill>
          <a:ln w="12700">
            <a:solidFill>
              <a:srgbClr val="4A66AC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F2170E42-8C60-DEE8-69C9-BC7AE6E26787}"/>
              </a:ext>
            </a:extLst>
          </p:cNvPr>
          <p:cNvSpPr/>
          <p:nvPr/>
        </p:nvSpPr>
        <p:spPr>
          <a:xfrm>
            <a:off x="9648265" y="4512564"/>
            <a:ext cx="475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49%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EA37FE48-034A-6F35-2F3F-3BB0A2B52B1A}"/>
              </a:ext>
            </a:extLst>
          </p:cNvPr>
          <p:cNvSpPr/>
          <p:nvPr/>
        </p:nvSpPr>
        <p:spPr>
          <a:xfrm>
            <a:off x="5422392" y="2523744"/>
            <a:ext cx="338328" cy="178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RYGB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4EAA0A2D-6ADD-6933-C784-B3A88603218C}"/>
              </a:ext>
            </a:extLst>
          </p:cNvPr>
          <p:cNvSpPr/>
          <p:nvPr/>
        </p:nvSpPr>
        <p:spPr>
          <a:xfrm>
            <a:off x="5797296" y="2514600"/>
            <a:ext cx="617220" cy="256032"/>
          </a:xfrm>
          <a:prstGeom prst="rect">
            <a:avLst/>
          </a:prstGeom>
          <a:solidFill>
            <a:srgbClr val="5AA2AE"/>
          </a:solidFill>
          <a:ln w="12700">
            <a:solidFill>
              <a:srgbClr val="5AA2AE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75E69FD9-EFCD-F3EC-1719-CA432B73161B}"/>
              </a:ext>
            </a:extLst>
          </p:cNvPr>
          <p:cNvSpPr/>
          <p:nvPr/>
        </p:nvSpPr>
        <p:spPr>
          <a:xfrm>
            <a:off x="6469380" y="2478024"/>
            <a:ext cx="475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9%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3C9CA148-9262-B353-BB3E-050CDA1331FF}"/>
              </a:ext>
            </a:extLst>
          </p:cNvPr>
          <p:cNvSpPr/>
          <p:nvPr/>
        </p:nvSpPr>
        <p:spPr>
          <a:xfrm>
            <a:off x="4005072" y="308152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PPI use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B4111AFF-D939-8121-41FC-6A938F9E757A}"/>
              </a:ext>
            </a:extLst>
          </p:cNvPr>
          <p:cNvSpPr/>
          <p:nvPr/>
        </p:nvSpPr>
        <p:spPr>
          <a:xfrm>
            <a:off x="5422392" y="3346704"/>
            <a:ext cx="338328" cy="178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39A37774-7FAC-6BAE-1F60-28C797522CC3}"/>
              </a:ext>
            </a:extLst>
          </p:cNvPr>
          <p:cNvSpPr/>
          <p:nvPr/>
        </p:nvSpPr>
        <p:spPr>
          <a:xfrm>
            <a:off x="5797296" y="3337560"/>
            <a:ext cx="4389120" cy="256032"/>
          </a:xfrm>
          <a:prstGeom prst="rect">
            <a:avLst/>
          </a:prstGeom>
          <a:solidFill>
            <a:srgbClr val="4A66AC"/>
          </a:solidFill>
          <a:ln w="12700">
            <a:solidFill>
              <a:srgbClr val="4A66AC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C33EA6BC-EE09-BF4D-17A7-C7AB0D3992FD}"/>
              </a:ext>
            </a:extLst>
          </p:cNvPr>
          <p:cNvSpPr/>
          <p:nvPr/>
        </p:nvSpPr>
        <p:spPr>
          <a:xfrm>
            <a:off x="10569388" y="5436108"/>
            <a:ext cx="475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64%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EB5775D0-2B1A-A44A-3DD4-EDCA16C0DBCD}"/>
              </a:ext>
            </a:extLst>
          </p:cNvPr>
          <p:cNvSpPr/>
          <p:nvPr/>
        </p:nvSpPr>
        <p:spPr>
          <a:xfrm>
            <a:off x="5422392" y="3694176"/>
            <a:ext cx="338328" cy="178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RYGB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D2CC15C6-CCDE-0CF9-1A9E-0E26C919FA8B}"/>
              </a:ext>
            </a:extLst>
          </p:cNvPr>
          <p:cNvSpPr/>
          <p:nvPr/>
        </p:nvSpPr>
        <p:spPr>
          <a:xfrm>
            <a:off x="5797296" y="3685032"/>
            <a:ext cx="2468880" cy="256032"/>
          </a:xfrm>
          <a:prstGeom prst="rect">
            <a:avLst/>
          </a:prstGeom>
          <a:solidFill>
            <a:srgbClr val="5AA2AE"/>
          </a:solidFill>
          <a:ln w="12700">
            <a:solidFill>
              <a:srgbClr val="5AA2AE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46F38503-7B5C-F6CC-9565-2FB376176D88}"/>
              </a:ext>
            </a:extLst>
          </p:cNvPr>
          <p:cNvSpPr/>
          <p:nvPr/>
        </p:nvSpPr>
        <p:spPr>
          <a:xfrm>
            <a:off x="8321040" y="3648456"/>
            <a:ext cx="475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36%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033DDED-FE3E-BBD4-4BCB-9C16A73CCF46}"/>
              </a:ext>
            </a:extLst>
          </p:cNvPr>
          <p:cNvSpPr/>
          <p:nvPr/>
        </p:nvSpPr>
        <p:spPr>
          <a:xfrm>
            <a:off x="4005072" y="425196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Oesophagitis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0EE93A85-DAFF-0F0E-4B37-0B060F0889C6}"/>
              </a:ext>
            </a:extLst>
          </p:cNvPr>
          <p:cNvSpPr/>
          <p:nvPr/>
        </p:nvSpPr>
        <p:spPr>
          <a:xfrm>
            <a:off x="5422392" y="4517136"/>
            <a:ext cx="338328" cy="178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22053D72-B456-07FE-B4EA-BDD4DCAD6F21}"/>
              </a:ext>
            </a:extLst>
          </p:cNvPr>
          <p:cNvSpPr/>
          <p:nvPr/>
        </p:nvSpPr>
        <p:spPr>
          <a:xfrm>
            <a:off x="5797296" y="4507992"/>
            <a:ext cx="2125980" cy="256032"/>
          </a:xfrm>
          <a:prstGeom prst="rect">
            <a:avLst/>
          </a:prstGeom>
          <a:solidFill>
            <a:srgbClr val="4A66AC"/>
          </a:solidFill>
          <a:ln w="12700">
            <a:solidFill>
              <a:srgbClr val="4A66AC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7D3B2987-6F05-8CC1-0948-75A1F704F78E}"/>
              </a:ext>
            </a:extLst>
          </p:cNvPr>
          <p:cNvSpPr/>
          <p:nvPr/>
        </p:nvSpPr>
        <p:spPr>
          <a:xfrm>
            <a:off x="7978140" y="4471416"/>
            <a:ext cx="475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31%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8EFA36AE-2876-F9C5-DEDC-E83347EB06C9}"/>
              </a:ext>
            </a:extLst>
          </p:cNvPr>
          <p:cNvSpPr/>
          <p:nvPr/>
        </p:nvSpPr>
        <p:spPr>
          <a:xfrm>
            <a:off x="5422392" y="4864608"/>
            <a:ext cx="338328" cy="178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RYGB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21821B06-31D3-64C3-8449-C70F1C07AF7F}"/>
              </a:ext>
            </a:extLst>
          </p:cNvPr>
          <p:cNvSpPr/>
          <p:nvPr/>
        </p:nvSpPr>
        <p:spPr>
          <a:xfrm>
            <a:off x="5797296" y="4855464"/>
            <a:ext cx="480060" cy="256032"/>
          </a:xfrm>
          <a:prstGeom prst="rect">
            <a:avLst/>
          </a:prstGeom>
          <a:solidFill>
            <a:srgbClr val="5AA2AE"/>
          </a:solidFill>
          <a:ln w="12700">
            <a:solidFill>
              <a:srgbClr val="5AA2AE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86830B2D-827F-3DF1-E294-B96175856417}"/>
              </a:ext>
            </a:extLst>
          </p:cNvPr>
          <p:cNvSpPr/>
          <p:nvPr/>
        </p:nvSpPr>
        <p:spPr>
          <a:xfrm>
            <a:off x="6332220" y="4818888"/>
            <a:ext cx="475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070A8BFD-FC54-34E0-02D9-97AE714494B4}"/>
              </a:ext>
            </a:extLst>
          </p:cNvPr>
          <p:cNvSpPr/>
          <p:nvPr/>
        </p:nvSpPr>
        <p:spPr>
          <a:xfrm>
            <a:off x="9442525" y="4393692"/>
            <a:ext cx="2377440" cy="1389888"/>
          </a:xfrm>
          <a:prstGeom prst="round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02C3BC41-BBA5-65E6-6C4B-70764E7CF386}"/>
              </a:ext>
            </a:extLst>
          </p:cNvPr>
          <p:cNvSpPr/>
          <p:nvPr/>
        </p:nvSpPr>
        <p:spPr>
          <a:xfrm>
            <a:off x="9689413" y="4649724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97F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BARRETT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rgbClr val="297F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 vs 4%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59780BA4-8DB7-694A-1447-C56DCF899E52}"/>
              </a:ext>
            </a:extLst>
          </p:cNvPr>
          <p:cNvSpPr/>
          <p:nvPr/>
        </p:nvSpPr>
        <p:spPr>
          <a:xfrm>
            <a:off x="4005072" y="5532120"/>
            <a:ext cx="6949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preference matters.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297F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Informed preference requires knowing the trade-off.</a:t>
            </a:r>
            <a:endParaRPr lang="en-US" sz="1400" dirty="0">
              <a:solidFill>
                <a:srgbClr val="297F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1BD9A038-C5CD-6232-A085-3119B7D16A42}"/>
              </a:ext>
            </a:extLst>
          </p:cNvPr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Salminen P, et al. JAMA Surg. 2022;157:656–666. doi:10.1001/jamasurg.2022.2229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F37D8DB3-3115-7C91-F811-DE5614CE6B12}"/>
              </a:ext>
            </a:extLst>
          </p:cNvPr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BMI, body mass index; GERD, gastro-oesophageal reflux disease; PPI, proton-pump inhibitor; RYGB, Roux-en-Y gastric bypass; SG, sleeve gastrectomy.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27">
            <a:extLst>
              <a:ext uri="{FF2B5EF4-FFF2-40B4-BE49-F238E27FC236}">
                <a16:creationId xmlns:a16="http://schemas.microsoft.com/office/drawing/2014/main" id="{B99D2995-E610-50E2-32CF-56BD7843FAEE}"/>
              </a:ext>
            </a:extLst>
          </p:cNvPr>
          <p:cNvSpPr/>
          <p:nvPr/>
        </p:nvSpPr>
        <p:spPr>
          <a:xfrm>
            <a:off x="9252275" y="2167128"/>
            <a:ext cx="475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49%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27">
            <a:extLst>
              <a:ext uri="{FF2B5EF4-FFF2-40B4-BE49-F238E27FC236}">
                <a16:creationId xmlns:a16="http://schemas.microsoft.com/office/drawing/2014/main" id="{21F4C7C1-B079-4CB5-15E6-DFFB140FCA59}"/>
              </a:ext>
            </a:extLst>
          </p:cNvPr>
          <p:cNvSpPr/>
          <p:nvPr/>
        </p:nvSpPr>
        <p:spPr>
          <a:xfrm>
            <a:off x="10300491" y="3321558"/>
            <a:ext cx="475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64%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527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77139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NOT ALL BYPASSES ARE THE SAME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698347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YOMEGA 5-year randomized extension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009243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04672" y="1417320"/>
            <a:ext cx="10561320" cy="749808"/>
          </a:xfrm>
          <a:prstGeom prst="roundRect">
            <a:avLst/>
          </a:prstGeom>
          <a:solidFill>
            <a:srgbClr val="E5F2F3"/>
          </a:solidFill>
          <a:ln w="12700">
            <a:solidFill>
              <a:srgbClr val="E5F2F3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33272" y="1636776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excess BMI loss:</a:t>
            </a:r>
            <a:endParaRPr lang="en-US" dirty="0">
              <a:solidFill>
                <a:srgbClr val="4A66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429000" y="1609344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OAGB non-inferior to RYGB at 5 years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12680" y="1527048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Robert M, et al. Lancet Diabetes Endocrinol. 2024;12:267–276. doi:10.1016/S2213-8587(24)00035-4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GERD, gastro-oesophageal reflux disease; OAGB, one-anastomosis gastric bypass; RYGB, Roux-en-Y gastric bypass.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D044F-CE60-F229-E1FF-3C2BB9702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92FAB42-F96D-E4AE-AF1C-5A3AAC12A160}"/>
              </a:ext>
            </a:extLst>
          </p:cNvPr>
          <p:cNvSpPr/>
          <p:nvPr/>
        </p:nvSpPr>
        <p:spPr>
          <a:xfrm>
            <a:off x="566928" y="177139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NOT ALL BYPASSES ARE THE SAME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6879F95-801E-0442-137A-F84D80FD14D4}"/>
              </a:ext>
            </a:extLst>
          </p:cNvPr>
          <p:cNvSpPr/>
          <p:nvPr/>
        </p:nvSpPr>
        <p:spPr>
          <a:xfrm>
            <a:off x="585216" y="698347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YOMEGA 5-year randomized extension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26655AF-048C-1616-B410-B26342A93A63}"/>
              </a:ext>
            </a:extLst>
          </p:cNvPr>
          <p:cNvSpPr/>
          <p:nvPr/>
        </p:nvSpPr>
        <p:spPr>
          <a:xfrm>
            <a:off x="566928" y="1009243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E426C09-C6CE-2DBB-1757-B8A431820C7F}"/>
              </a:ext>
            </a:extLst>
          </p:cNvPr>
          <p:cNvSpPr/>
          <p:nvPr/>
        </p:nvSpPr>
        <p:spPr>
          <a:xfrm>
            <a:off x="804672" y="1417320"/>
            <a:ext cx="10561320" cy="749808"/>
          </a:xfrm>
          <a:prstGeom prst="roundRect">
            <a:avLst/>
          </a:prstGeom>
          <a:solidFill>
            <a:srgbClr val="E5F2F3"/>
          </a:solidFill>
          <a:ln w="12700">
            <a:solidFill>
              <a:srgbClr val="E5F2F3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5357CFD-F897-0FEA-BD3B-D2B7FC51CE84}"/>
              </a:ext>
            </a:extLst>
          </p:cNvPr>
          <p:cNvSpPr/>
          <p:nvPr/>
        </p:nvSpPr>
        <p:spPr>
          <a:xfrm>
            <a:off x="1033272" y="1636776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excess BMI loss:</a:t>
            </a:r>
            <a:endParaRPr lang="en-US" dirty="0">
              <a:solidFill>
                <a:srgbClr val="4A66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5C4568B-B35D-A459-BECC-8167ABF7F68F}"/>
              </a:ext>
            </a:extLst>
          </p:cNvPr>
          <p:cNvSpPr/>
          <p:nvPr/>
        </p:nvSpPr>
        <p:spPr>
          <a:xfrm>
            <a:off x="3429000" y="1609344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OAGB non-inferior to RYGB at 5 years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B96B8FA-E5D1-676C-C4E1-56338342E8C9}"/>
              </a:ext>
            </a:extLst>
          </p:cNvPr>
          <p:cNvSpPr/>
          <p:nvPr/>
        </p:nvSpPr>
        <p:spPr>
          <a:xfrm>
            <a:off x="10012680" y="1527048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✓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6E00B5CD-EC89-5A41-11C4-E2B94A2602CE}"/>
              </a:ext>
            </a:extLst>
          </p:cNvPr>
          <p:cNvSpPr/>
          <p:nvPr/>
        </p:nvSpPr>
        <p:spPr>
          <a:xfrm>
            <a:off x="1024128" y="2542032"/>
            <a:ext cx="4160520" cy="2560320"/>
          </a:xfrm>
          <a:prstGeom prst="roundRect">
            <a:avLst/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4BBC6B4-850D-B41F-3C99-522AE3D39150}"/>
              </a:ext>
            </a:extLst>
          </p:cNvPr>
          <p:cNvSpPr/>
          <p:nvPr/>
        </p:nvSpPr>
        <p:spPr>
          <a:xfrm>
            <a:off x="1234440" y="2770632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RYGB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641A290-03F5-40AE-3E3A-C22A531671DA}"/>
              </a:ext>
            </a:extLst>
          </p:cNvPr>
          <p:cNvSpPr/>
          <p:nvPr/>
        </p:nvSpPr>
        <p:spPr>
          <a:xfrm>
            <a:off x="1234440" y="3401568"/>
            <a:ext cx="1554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</a:t>
            </a:r>
            <a:endParaRPr lang="en-US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03A6D03-4064-4E46-6CD2-82ED00374941}"/>
              </a:ext>
            </a:extLst>
          </p:cNvPr>
          <p:cNvSpPr/>
          <p:nvPr/>
        </p:nvSpPr>
        <p:spPr>
          <a:xfrm>
            <a:off x="1261872" y="4096512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GERD at 5 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224758F6-A1D1-3C15-CBB0-4E22C1C07570}"/>
              </a:ext>
            </a:extLst>
          </p:cNvPr>
          <p:cNvSpPr/>
          <p:nvPr/>
        </p:nvSpPr>
        <p:spPr>
          <a:xfrm>
            <a:off x="6428232" y="2542032"/>
            <a:ext cx="4160520" cy="2560320"/>
          </a:xfrm>
          <a:prstGeom prst="roundRect">
            <a:avLst/>
          </a:prstGeom>
          <a:solidFill>
            <a:srgbClr val="E9EEF8"/>
          </a:solidFill>
          <a:ln w="12700">
            <a:solidFill>
              <a:srgbClr val="E9EEF8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C0F6532-FD5F-9082-7F11-FCF421BB91C2}"/>
              </a:ext>
            </a:extLst>
          </p:cNvPr>
          <p:cNvSpPr/>
          <p:nvPr/>
        </p:nvSpPr>
        <p:spPr>
          <a:xfrm>
            <a:off x="6638544" y="2770632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OAGB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9BBF0BB3-145F-607A-8B53-D561E8BDFA29}"/>
              </a:ext>
            </a:extLst>
          </p:cNvPr>
          <p:cNvSpPr/>
          <p:nvPr/>
        </p:nvSpPr>
        <p:spPr>
          <a:xfrm>
            <a:off x="6638544" y="3401568"/>
            <a:ext cx="1554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41%</a:t>
            </a:r>
            <a:endParaRPr lang="en-US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171F91AC-998F-3994-8A52-4F3666BD546A}"/>
              </a:ext>
            </a:extLst>
          </p:cNvPr>
          <p:cNvSpPr/>
          <p:nvPr/>
        </p:nvSpPr>
        <p:spPr>
          <a:xfrm>
            <a:off x="6656832" y="4096512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GERD at 5 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FF295BF3-5B4C-B4FF-D183-A76052AA71A0}"/>
              </a:ext>
            </a:extLst>
          </p:cNvPr>
          <p:cNvSpPr/>
          <p:nvPr/>
        </p:nvSpPr>
        <p:spPr>
          <a:xfrm>
            <a:off x="8732520" y="3401568"/>
            <a:ext cx="1051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8%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EB275BAF-5E10-B841-BBC5-A87BBA977669}"/>
              </a:ext>
            </a:extLst>
          </p:cNvPr>
          <p:cNvSpPr/>
          <p:nvPr/>
        </p:nvSpPr>
        <p:spPr>
          <a:xfrm>
            <a:off x="8668512" y="4005072"/>
            <a:ext cx="1920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converted to RYGB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5525421E-5604-8B13-F0D0-19D7A71EDA3A}"/>
              </a:ext>
            </a:extLst>
          </p:cNvPr>
          <p:cNvSpPr/>
          <p:nvPr/>
        </p:nvSpPr>
        <p:spPr>
          <a:xfrm>
            <a:off x="1170432" y="5559552"/>
            <a:ext cx="9875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reflux is the red flag, “bypass” is not a sufficient answer.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8F661E5C-5DD8-4752-A4AC-40699518C866}"/>
              </a:ext>
            </a:extLst>
          </p:cNvPr>
          <p:cNvSpPr/>
          <p:nvPr/>
        </p:nvSpPr>
        <p:spPr>
          <a:xfrm>
            <a:off x="1828800" y="5989320"/>
            <a:ext cx="8549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Important: severe GERD and Barrett oesophagus were exclusion criteria.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2E2A9C42-B47F-8A8D-EEF5-7C66CBF86F1C}"/>
              </a:ext>
            </a:extLst>
          </p:cNvPr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Robert M, et al. Lancet Diabetes Endocrinol. 2024;12:267–276. doi:10.1016/S2213-8587(24)00035-4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DC11F70-7372-6155-8B51-AD99830D09AB}"/>
              </a:ext>
            </a:extLst>
          </p:cNvPr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GERD, gastro-oesophageal reflux disease; OAGB, one-anastomosis gastric bypass; RYGB, Roux-en-Y gastric bypass.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900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6927A-72DD-C949-53BD-052D450B7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26CCFE0-C7BB-496B-0E00-BE8CA5FB03EB}"/>
              </a:ext>
            </a:extLst>
          </p:cNvPr>
          <p:cNvSpPr/>
          <p:nvPr/>
        </p:nvSpPr>
        <p:spPr>
          <a:xfrm>
            <a:off x="566928" y="171821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CASE 2 — MAXIMUM EFFICACY… AT WHAT PRICE?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E0D0A0D-CBB9-7F46-826B-0F14F6CF6280}"/>
              </a:ext>
            </a:extLst>
          </p:cNvPr>
          <p:cNvSpPr/>
          <p:nvPr/>
        </p:nvSpPr>
        <p:spPr>
          <a:xfrm>
            <a:off x="585216" y="693029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b="1" dirty="0">
                <a:solidFill>
                  <a:srgbClr val="297FD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BMI 56 kg/m²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871DF34-3402-7332-13AA-C7F435248E11}"/>
              </a:ext>
            </a:extLst>
          </p:cNvPr>
          <p:cNvSpPr/>
          <p:nvPr/>
        </p:nvSpPr>
        <p:spPr>
          <a:xfrm>
            <a:off x="566928" y="1003925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0A72D4D-CA87-B922-E851-1DE60C67A03F}"/>
              </a:ext>
            </a:extLst>
          </p:cNvPr>
          <p:cNvSpPr/>
          <p:nvPr/>
        </p:nvSpPr>
        <p:spPr>
          <a:xfrm>
            <a:off x="171535" y="1417320"/>
            <a:ext cx="3843589" cy="2926080"/>
          </a:xfrm>
          <a:prstGeom prst="roundRect">
            <a:avLst/>
          </a:prstGeom>
          <a:solidFill>
            <a:srgbClr val="E5F2F3"/>
          </a:solidFill>
          <a:ln w="12700">
            <a:solidFill>
              <a:srgbClr val="E5F2F3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C406B68-0A0A-0CA5-6B85-AEDDD503A04F}"/>
              </a:ext>
            </a:extLst>
          </p:cNvPr>
          <p:cNvSpPr/>
          <p:nvPr/>
        </p:nvSpPr>
        <p:spPr>
          <a:xfrm>
            <a:off x="427567" y="171907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10+ YEARS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B3E3CCB-E22D-2C72-65AA-E9D5FB81110C}"/>
              </a:ext>
            </a:extLst>
          </p:cNvPr>
          <p:cNvSpPr/>
          <p:nvPr/>
        </p:nvSpPr>
        <p:spPr>
          <a:xfrm>
            <a:off x="464142" y="2286000"/>
            <a:ext cx="108418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RYGB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B0C1AF3-D7AA-1A3D-FBCA-F61FCEB8157E}"/>
              </a:ext>
            </a:extLst>
          </p:cNvPr>
          <p:cNvSpPr/>
          <p:nvPr/>
        </p:nvSpPr>
        <p:spPr>
          <a:xfrm>
            <a:off x="1771735" y="201168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20.0%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4A18DDC-334A-7130-E0AB-2186BA5D8E20}"/>
              </a:ext>
            </a:extLst>
          </p:cNvPr>
          <p:cNvSpPr/>
          <p:nvPr/>
        </p:nvSpPr>
        <p:spPr>
          <a:xfrm>
            <a:off x="3220138" y="234086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TWL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0E908A8-8553-9D3C-67C9-6D756FF89F4D}"/>
              </a:ext>
            </a:extLst>
          </p:cNvPr>
          <p:cNvSpPr/>
          <p:nvPr/>
        </p:nvSpPr>
        <p:spPr>
          <a:xfrm>
            <a:off x="464142" y="3127248"/>
            <a:ext cx="108418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0DED88B-7F15-837C-A58C-F02F2DF3FDF6}"/>
              </a:ext>
            </a:extLst>
          </p:cNvPr>
          <p:cNvSpPr/>
          <p:nvPr/>
        </p:nvSpPr>
        <p:spPr>
          <a:xfrm>
            <a:off x="1771735" y="2852928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33.9%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7A6A21DA-F0F6-79AE-8B47-110316EAEB13}"/>
              </a:ext>
            </a:extLst>
          </p:cNvPr>
          <p:cNvSpPr/>
          <p:nvPr/>
        </p:nvSpPr>
        <p:spPr>
          <a:xfrm>
            <a:off x="3220138" y="318211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TWL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2C20858-56E9-D65E-11B1-B80A642D0DEC}"/>
              </a:ext>
            </a:extLst>
          </p:cNvPr>
          <p:cNvSpPr/>
          <p:nvPr/>
        </p:nvSpPr>
        <p:spPr>
          <a:xfrm>
            <a:off x="464143" y="388620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EFFICACY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EBAD8A2A-C775-970A-D1C5-2ED6DD9FD87E}"/>
              </a:ext>
            </a:extLst>
          </p:cNvPr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Salte OBK, et al. JAMA Netw Open. 2024;7:e2414340. doi:10.1001/jamanetworkopen.2024.14340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0CCCF70F-E017-34CF-9C6F-453D408D7D6A}"/>
              </a:ext>
            </a:extLst>
          </p:cNvPr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BMI, body mass index; DS, duodenal switch; RYGB, Roux-en-Y gastric bypass; TWL, total weight loss.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6170608D-E849-B865-5EB5-01E8363BB719}"/>
              </a:ext>
            </a:extLst>
          </p:cNvPr>
          <p:cNvGrpSpPr/>
          <p:nvPr/>
        </p:nvGrpSpPr>
        <p:grpSpPr>
          <a:xfrm>
            <a:off x="4174206" y="1057229"/>
            <a:ext cx="4533859" cy="3843588"/>
            <a:chOff x="4174206" y="1057229"/>
            <a:chExt cx="4533859" cy="3843588"/>
          </a:xfrm>
        </p:grpSpPr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3EA70D4B-E4A6-CD29-C587-F318939B1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74206" y="1057229"/>
              <a:ext cx="3843588" cy="3843588"/>
            </a:xfrm>
            <a:prstGeom prst="rect">
              <a:avLst/>
            </a:prstGeom>
          </p:spPr>
        </p:pic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61F0D6E3-BB13-7AB0-BD32-D71557B0188F}"/>
                </a:ext>
              </a:extLst>
            </p:cNvPr>
            <p:cNvSpPr/>
            <p:nvPr/>
          </p:nvSpPr>
          <p:spPr>
            <a:xfrm>
              <a:off x="6379537" y="1993601"/>
              <a:ext cx="1164264" cy="2068031"/>
            </a:xfrm>
            <a:prstGeom prst="rect">
              <a:avLst/>
            </a:prstGeom>
            <a:solidFill>
              <a:srgbClr val="FBFAF9"/>
            </a:solidFill>
            <a:ln>
              <a:solidFill>
                <a:srgbClr val="FBFAF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1" name="Rettangolo 30">
              <a:extLst>
                <a:ext uri="{FF2B5EF4-FFF2-40B4-BE49-F238E27FC236}">
                  <a16:creationId xmlns:a16="http://schemas.microsoft.com/office/drawing/2014/main" id="{2E62745B-9279-D076-D53A-CBE9B4B1AE2F}"/>
                </a:ext>
              </a:extLst>
            </p:cNvPr>
            <p:cNvSpPr/>
            <p:nvPr/>
          </p:nvSpPr>
          <p:spPr>
            <a:xfrm>
              <a:off x="7543801" y="2002745"/>
              <a:ext cx="1164264" cy="20680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3491529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71821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CASE 2 — MAXIMUM EFFICACY… AT WHAT PRICE?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693029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b="1" dirty="0">
                <a:solidFill>
                  <a:srgbClr val="297FD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BMI 56 kg/m²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003925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71535" y="1417320"/>
            <a:ext cx="3843589" cy="2926080"/>
          </a:xfrm>
          <a:prstGeom prst="roundRect">
            <a:avLst/>
          </a:prstGeom>
          <a:solidFill>
            <a:srgbClr val="E5F2F3"/>
          </a:solidFill>
          <a:ln w="12700">
            <a:solidFill>
              <a:srgbClr val="E5F2F3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27567" y="1719072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10+ YEARS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64142" y="2286000"/>
            <a:ext cx="108418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RYGB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771735" y="201168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20.0%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220138" y="234086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TWL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64142" y="3127248"/>
            <a:ext cx="108418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771735" y="2852928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33.9%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220138" y="318211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TWL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64143" y="388620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EFFICACY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100259" y="1417320"/>
            <a:ext cx="3843588" cy="2926080"/>
          </a:xfrm>
          <a:prstGeom prst="roundRect">
            <a:avLst/>
          </a:prstGeom>
          <a:solidFill>
            <a:srgbClr val="E9EEF8"/>
          </a:solidFill>
          <a:ln w="12700">
            <a:solidFill>
              <a:srgbClr val="E9EEF8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374578" y="171907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PRICE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429442" y="2176272"/>
            <a:ext cx="11704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14%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9663882" y="2121408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 protein-calorie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malnutrition after DS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429442" y="3136392"/>
            <a:ext cx="11704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663882" y="324612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 for malnutrition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447730" y="389534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↑ vitamin deficiencies   ↑ adverse events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340257" y="4973496"/>
            <a:ext cx="2788920" cy="438912"/>
          </a:xfrm>
          <a:prstGeom prst="roundRect">
            <a:avLst>
              <a:gd name="adj" fmla="val 16667"/>
            </a:avLst>
          </a:prstGeom>
          <a:solidFill>
            <a:srgbClr val="E9EEF8"/>
          </a:solidFill>
          <a:ln w="12700">
            <a:solidFill>
              <a:srgbClr val="E9EEF8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413409" y="4991784"/>
            <a:ext cx="264261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POOR SUPPLEMENT ADHERENCE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312057" y="4973496"/>
            <a:ext cx="2331720" cy="438912"/>
          </a:xfrm>
          <a:prstGeom prst="roundRect">
            <a:avLst>
              <a:gd name="adj" fmla="val 16667"/>
            </a:avLst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385209" y="4991784"/>
            <a:ext cx="218541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42852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MISSED FOLLOW-UP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371600" y="5559552"/>
            <a:ext cx="9326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 THE “MOST EFFECTIVE” PROCEDURE?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Salte OBK, et al. JAMA Netw Open. 2024;7:e2414340. doi:10.1001/jamanetworkopen.2024.14340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BMI, body mass index; DS, duodenal switch; RYGB, Roux-en-Y gastric bypass; TWL, total weight loss.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28956A80-B0D3-A5CF-9424-2085A1B5D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206" y="1057229"/>
            <a:ext cx="3843588" cy="38435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CE0F-47B8-F91B-A51F-7CFAD0A5E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42CD2BB-BDC4-1196-B2BD-AEF96CFAE525}"/>
              </a:ext>
            </a:extLst>
          </p:cNvPr>
          <p:cNvSpPr/>
          <p:nvPr/>
        </p:nvSpPr>
        <p:spPr>
          <a:xfrm>
            <a:off x="566928" y="182456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CASE 2 — TOO LATE FOR METABOLIC SURGERY?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AFAB1D7-F059-B296-3E49-DEA830E46406}"/>
              </a:ext>
            </a:extLst>
          </p:cNvPr>
          <p:cNvSpPr/>
          <p:nvPr/>
        </p:nvSpPr>
        <p:spPr>
          <a:xfrm>
            <a:off x="585216" y="703664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Long-standing diabetes: poor remission probability or poor candidate?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3866AA9-0F74-7F9A-A79E-DFCA94A2F7A6}"/>
              </a:ext>
            </a:extLst>
          </p:cNvPr>
          <p:cNvSpPr/>
          <p:nvPr/>
        </p:nvSpPr>
        <p:spPr>
          <a:xfrm>
            <a:off x="566928" y="1014560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249E1C7-B1F5-50AB-15B1-A70932CE7367}"/>
              </a:ext>
            </a:extLst>
          </p:cNvPr>
          <p:cNvSpPr/>
          <p:nvPr/>
        </p:nvSpPr>
        <p:spPr>
          <a:xfrm>
            <a:off x="713232" y="1417320"/>
            <a:ext cx="2743200" cy="3886200"/>
          </a:xfrm>
          <a:prstGeom prst="roundRect">
            <a:avLst/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A18525D-54B3-F669-B20E-7397AEB118F7}"/>
              </a:ext>
            </a:extLst>
          </p:cNvPr>
          <p:cNvSpPr/>
          <p:nvPr/>
        </p:nvSpPr>
        <p:spPr>
          <a:xfrm>
            <a:off x="969264" y="1755648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 YEARS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4777761-51CC-1729-0362-6EB5DA4FF5B1}"/>
              </a:ext>
            </a:extLst>
          </p:cNvPr>
          <p:cNvSpPr/>
          <p:nvPr/>
        </p:nvSpPr>
        <p:spPr>
          <a:xfrm>
            <a:off x="969264" y="2304288"/>
            <a:ext cx="210312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BMI 41 kg/m²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T2D × 17 years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Basal–bolus insulin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HbA₁c 8.4%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D0D0D39-C068-7718-5A22-5AD398DA0708}"/>
              </a:ext>
            </a:extLst>
          </p:cNvPr>
          <p:cNvSpPr/>
          <p:nvPr/>
        </p:nvSpPr>
        <p:spPr>
          <a:xfrm>
            <a:off x="969264" y="41605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“What is my chance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550" i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diabetes remission?”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965010B0-55C6-F3CA-4D31-26817FDCF8C2}"/>
              </a:ext>
            </a:extLst>
          </p:cNvPr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Salminen P, et al. JAMA Surg. 2022;157:656–666. doi:10.1001/jamasurg.2022.2229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42EE0CC5-D30E-5F7C-C851-802E612499B2}"/>
              </a:ext>
            </a:extLst>
          </p:cNvPr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BMI, body mass index; HbA1c, glycated haemoglobin; T2D, type 2 diabetes.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218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456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CASE 2 — TOO LATE FOR METABOLIC SURGERY?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703664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Long-standing diabetes: poor remission probability or poor candidate?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014560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13232" y="1417320"/>
            <a:ext cx="2743200" cy="3886200"/>
          </a:xfrm>
          <a:prstGeom prst="roundRect">
            <a:avLst/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69264" y="1755648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 YEARS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69264" y="2304288"/>
            <a:ext cx="210312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BMI 41 kg/m²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T2D × 17 years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Basal–bolus insulin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HbA₁c 8.4%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69264" y="416052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“What is my chance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550" i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diabetes remission?”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931920" y="1259110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T2D REMISSION AT 10 YEARS BY BASELINE DURATION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315968" y="2313432"/>
            <a:ext cx="1508760" cy="2331720"/>
          </a:xfrm>
          <a:prstGeom prst="rect">
            <a:avLst/>
          </a:prstGeom>
          <a:solidFill>
            <a:srgbClr val="5AA2AE"/>
          </a:solidFill>
          <a:ln w="12700">
            <a:solidFill>
              <a:srgbClr val="5AA2AE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315968" y="1730981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178808" y="4773168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0–2 years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693408" y="3524133"/>
            <a:ext cx="1508760" cy="1121019"/>
          </a:xfrm>
          <a:prstGeom prst="rect">
            <a:avLst/>
          </a:prstGeom>
          <a:solidFill>
            <a:srgbClr val="297FD5"/>
          </a:solidFill>
          <a:ln w="12700">
            <a:solidFill>
              <a:srgbClr val="297FD5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693408" y="294168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97F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556248" y="4773168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&gt;2–10 years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070848" y="4645152"/>
            <a:ext cx="1508760" cy="0"/>
          </a:xfrm>
          <a:prstGeom prst="rect">
            <a:avLst/>
          </a:prstGeom>
          <a:solidFill>
            <a:srgbClr val="4A66AC"/>
          </a:solidFill>
          <a:ln w="12700">
            <a:solidFill>
              <a:srgbClr val="4A66AC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9070848" y="4062701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933688" y="4773168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&gt;10 years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520440" y="5440680"/>
            <a:ext cx="7543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REMISSION PROBABILITY  ≠  BAD CANDIDATE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023360" y="5852160"/>
            <a:ext cx="6537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Maybe the wrong endpoint.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Salminen P, et al. JAMA Surg. 2022;157:656–666. doi:10.1001/jamasurg.2022.2229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BMI, body mass index; HbA1c, glycated haemoglobin; T2D, type 2 diabetes.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31179BB6-A7B7-48A3-A097-F6D36262E572}"/>
              </a:ext>
            </a:extLst>
          </p:cNvPr>
          <p:cNvSpPr txBox="1"/>
          <p:nvPr/>
        </p:nvSpPr>
        <p:spPr>
          <a:xfrm>
            <a:off x="4795816" y="2037136"/>
            <a:ext cx="6100430" cy="253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rtl="0">
              <a:defRPr lang="it-it"/>
            </a:defPPr>
            <a:lvl1pPr indent="0" algn="ctr">
              <a:buNone/>
              <a:defRPr sz="1050" b="1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it-IT" dirty="0"/>
              <a:t>12/23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5705A931-BC3A-6D26-DF6C-8B62D1A51BDA}"/>
              </a:ext>
            </a:extLst>
          </p:cNvPr>
          <p:cNvSpPr txBox="1"/>
          <p:nvPr/>
        </p:nvSpPr>
        <p:spPr>
          <a:xfrm>
            <a:off x="7168047" y="3250110"/>
            <a:ext cx="6100430" cy="253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rtl="0">
              <a:defRPr lang="it-it"/>
            </a:defPPr>
            <a:lvl1pPr indent="0">
              <a:buNone/>
              <a:defRPr sz="1050" b="1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12/48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F1D3234E-B957-F348-E84A-E1030C782C3C}"/>
              </a:ext>
            </a:extLst>
          </p:cNvPr>
          <p:cNvSpPr txBox="1"/>
          <p:nvPr/>
        </p:nvSpPr>
        <p:spPr>
          <a:xfrm>
            <a:off x="9640752" y="4366260"/>
            <a:ext cx="1278885" cy="253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rtl="0">
              <a:defRPr lang="it-it"/>
            </a:defPPr>
            <a:lvl1pPr indent="0">
              <a:buNone/>
              <a:defRPr sz="1050" b="1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0/9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566928" y="1014559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4F742563-7A63-39B0-FCCE-C1DC746EA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199" y="907103"/>
            <a:ext cx="5117126" cy="5117126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66928" y="182455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97FD5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THE UGLY </a:t>
            </a: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— EVERY OPTION HAS A PRICE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703663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Severe GERD + Crohn disease + recurrent nephrolithiasis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734491" y="1158135"/>
            <a:ext cx="1783080" cy="5504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GERD</a:t>
            </a:r>
            <a:endParaRPr lang="en-US" sz="2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734491" y="1767583"/>
            <a:ext cx="1783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</a:t>
            </a:r>
            <a:endParaRPr lang="en-US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791885" y="3392161"/>
            <a:ext cx="1783080" cy="5504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CROHN</a:t>
            </a:r>
            <a:endParaRPr lang="en-US" sz="2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791885" y="4001609"/>
            <a:ext cx="1783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IBD</a:t>
            </a:r>
            <a:endParaRPr lang="en-US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660738" y="3447359"/>
            <a:ext cx="1783080" cy="5504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STONES</a:t>
            </a:r>
            <a:endParaRPr lang="en-US" sz="2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660738" y="4056807"/>
            <a:ext cx="1783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recurrent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794760" y="2197004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pushes away from SG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759881" y="4484954"/>
            <a:ext cx="18470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caution with bypass /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05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malabsorptive anatomy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706458" y="4770243"/>
            <a:ext cx="1691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97F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pushes away from RYGB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363056" y="5274585"/>
            <a:ext cx="3611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</a:t>
            </a:r>
          </a:p>
          <a:p>
            <a:pPr marL="0" indent="0" algn="ctr">
              <a:buNone/>
            </a:pPr>
            <a:r>
              <a:rPr lang="en-US" sz="30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WHAT?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450973" y="6056663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red flag wins?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14400" y="6035040"/>
            <a:ext cx="5760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*IBD recommendation is conditional and based on very low-certainty evidence.</a:t>
            </a:r>
            <a:endParaRPr lang="en-US" sz="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SAGES guideline. doi:10.1007/s00464-024-11433-2   •   Hoffman K, et al. J Gastrointest Surg. 2023;27:2336–2341. doi:10.1007/s11605-023-05849-9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GERD, gastro-oesophageal reflux disease; IBD, inflammatory bowel disease; RYGB, Roux-en-Y gastric bypass; SAGES, Society of American Gastrointestinal and Endoscopic Surgeons; SG, sleeve gastrectomy.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77138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DOES EVERY PATIENT NEED SURGERY?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698346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Endoscopic treatment is not simply “less surgery”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009242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143000" y="2880360"/>
            <a:ext cx="9875520" cy="0"/>
          </a:xfrm>
          <a:prstGeom prst="line">
            <a:avLst/>
          </a:prstGeom>
          <a:noFill/>
          <a:ln w="38100">
            <a:solidFill>
              <a:srgbClr val="24285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15568" y="224028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INVASIVENESS / REVERSIBILITY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858000" y="22402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EXPECTED EFFICACY / DURABILITY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280160" y="2523744"/>
            <a:ext cx="713232" cy="713232"/>
          </a:xfrm>
          <a:prstGeom prst="ellipse">
            <a:avLst/>
          </a:prstGeom>
          <a:solidFill>
            <a:srgbClr val="297FD5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133856" y="3438144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97F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IGB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21792" y="3867912"/>
            <a:ext cx="2011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Temporary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1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 an exit strategy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617720" y="2523744"/>
            <a:ext cx="713232" cy="713232"/>
          </a:xfrm>
          <a:prstGeom prst="ellipse">
            <a:avLst/>
          </a:prstGeom>
          <a:solidFill>
            <a:srgbClr val="5AA2A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471416" y="3438144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ESG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959352" y="3867912"/>
            <a:ext cx="2011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Organ-preserving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1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13.6% TBWL at 52 weeks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275320" y="2523744"/>
            <a:ext cx="713232" cy="713232"/>
          </a:xfrm>
          <a:prstGeom prst="ellipse">
            <a:avLst/>
          </a:prstGeom>
          <a:solidFill>
            <a:srgbClr val="4A66A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29016" y="3438144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MBS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616952" y="3867912"/>
            <a:ext cx="2011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Highest established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15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efficacy / durability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18F628E1-FCFC-ACF3-5499-03DCF44C0E4D}"/>
              </a:ext>
            </a:extLst>
          </p:cNvPr>
          <p:cNvGrpSpPr/>
          <p:nvPr/>
        </p:nvGrpSpPr>
        <p:grpSpPr>
          <a:xfrm>
            <a:off x="1875065" y="5074920"/>
            <a:ext cx="8441871" cy="804672"/>
            <a:chOff x="1692729" y="5074920"/>
            <a:chExt cx="8441871" cy="804672"/>
          </a:xfrm>
        </p:grpSpPr>
        <p:sp>
          <p:nvSpPr>
            <p:cNvPr id="17" name="Shape 15"/>
            <p:cNvSpPr/>
            <p:nvPr/>
          </p:nvSpPr>
          <p:spPr>
            <a:xfrm>
              <a:off x="1692729" y="5074920"/>
              <a:ext cx="8441871" cy="804672"/>
            </a:xfrm>
            <a:prstGeom prst="roundRect">
              <a:avLst/>
            </a:prstGeom>
            <a:solidFill>
              <a:srgbClr val="EAF2FA"/>
            </a:solidFill>
            <a:ln w="12700">
              <a:solidFill>
                <a:srgbClr val="EAF2FA"/>
              </a:solidFill>
              <a:prstDash val="solid"/>
            </a:ln>
          </p:spPr>
          <p:txBody>
            <a:bodyPr/>
            <a:lstStyle/>
            <a:p>
              <a:endParaRPr lang="it-IT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 16"/>
            <p:cNvSpPr/>
            <p:nvPr/>
          </p:nvSpPr>
          <p:spPr>
            <a:xfrm>
              <a:off x="2525595" y="5321808"/>
              <a:ext cx="6776139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80" b="1" dirty="0">
                  <a:solidFill>
                    <a:srgbClr val="24285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DEFINITIVE TREATMENT?   •   BRIDGE?   •   PART OF A SEQUENCE?   •   DELAY?</a:t>
              </a:r>
              <a:endParaRPr lang="en-US" sz="128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Text 17"/>
          <p:cNvSpPr/>
          <p:nvPr/>
        </p:nvSpPr>
        <p:spPr>
          <a:xfrm>
            <a:off x="1051560" y="6062472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ASGE–ESGE: EBMT + lifestyle can be considered for BMI ≥30, or 27–29.9 with ≥1 obesity-related comorbidity.</a:t>
            </a:r>
            <a:endParaRPr lang="en-US" sz="9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Abu Dayyeh BK, et al. Lancet. 2022;400:441–451. doi:10.1016/S0140-6736(22)01280-6   •   Jirapinyo P, et al. Gastrointest Endosc. 2024;99:867–885.e64. doi:10.1016/j.gie.2023.12.004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ASGE, American Society for Gastrointestinal Endoscopy; BMI, body mass index; EBMT, endoscopic bariatric and metabolic therapy; ESG, endoscopic sleeve gastroplasty; ESGE, European Society of Gastrointestinal Endoscopy; IGB, intragastric balloon; MBS, metabolic and bariatric surgery; TBWL, total body weight loss.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456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SURGERY OR PHARMACOTHERAPY? WRONG QUESTION.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703664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Obesity is chronic — treatment can be sequential and additive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014560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13232" y="1371600"/>
            <a:ext cx="2971800" cy="1188720"/>
          </a:xfrm>
          <a:prstGeom prst="round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77824" y="1581912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97F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MBS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77824" y="1920240"/>
            <a:ext cx="25877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2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Insufficient high-level evidence to recommend routine pre-MBS OMM</a:t>
            </a:r>
            <a:endParaRPr lang="en-US" sz="11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133088" y="1371600"/>
            <a:ext cx="2971800" cy="1188720"/>
          </a:xfrm>
          <a:prstGeom prst="roundRect">
            <a:avLst/>
          </a:prstGeom>
          <a:solidFill>
            <a:srgbClr val="E5F2F3"/>
          </a:solidFill>
          <a:ln w="12700">
            <a:solidFill>
              <a:srgbClr val="E5F2F3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297680" y="1581912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MBS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297680" y="1920240"/>
            <a:ext cx="25877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2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OMM for suboptimal response / recurrent weight gain</a:t>
            </a:r>
            <a:endParaRPr lang="en-US" sz="11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52944" y="1371600"/>
            <a:ext cx="2971800" cy="1188720"/>
          </a:xfrm>
          <a:prstGeom prst="roundRect">
            <a:avLst/>
          </a:prstGeom>
          <a:solidFill>
            <a:srgbClr val="EAF2FA"/>
          </a:solidFill>
          <a:ln w="12700">
            <a:solidFill>
              <a:srgbClr val="EAF2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717536" y="1581912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REVISION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717536" y="1920240"/>
            <a:ext cx="25877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2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OMM before revisional surgery</a:t>
            </a:r>
            <a:endParaRPr lang="en-US" sz="11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96112" y="2889504"/>
            <a:ext cx="5577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BARI-STEP  |  SEMAGLUTIDE 2.4 mg  |  68 WEEKS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3291840"/>
            <a:ext cx="2468880" cy="1417320"/>
          </a:xfrm>
          <a:prstGeom prst="roundRect">
            <a:avLst/>
          </a:prstGeom>
          <a:solidFill>
            <a:srgbClr val="E5F2F3"/>
          </a:solidFill>
          <a:ln w="12700">
            <a:solidFill>
              <a:srgbClr val="E5F2F3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024128" y="3438144"/>
            <a:ext cx="2249424" cy="6519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5AA2AE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−18.0%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42416" y="4142232"/>
            <a:ext cx="2212848" cy="3685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67085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WEIGHT CHANGE WITH SEMAGLUTIDE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749040" y="3291840"/>
            <a:ext cx="2468880" cy="1417320"/>
          </a:xfrm>
          <a:prstGeom prst="roundRect">
            <a:avLst/>
          </a:prstGeom>
          <a:solidFill>
            <a:srgbClr val="E9EEF8"/>
          </a:solidFill>
          <a:ln w="12700">
            <a:solidFill>
              <a:srgbClr val="E9EEF8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858768" y="3438144"/>
            <a:ext cx="2249424" cy="6519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4A66AC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+0.4%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877056" y="4142232"/>
            <a:ext cx="2212848" cy="3685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67085"/>
                </a:solidFill>
                <a:latin typeface="Arial" panose="020B0604020202020204" pitchFamily="34" charset="0"/>
                <a:ea typeface="Liberation Sans" pitchFamily="34" charset="-122"/>
                <a:cs typeface="Arial" panose="020B0604020202020204" pitchFamily="34" charset="0"/>
              </a:rPr>
              <a:t>WEIGHT CHANGE WITH PLACEBO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812280" y="3090672"/>
            <a:ext cx="4343400" cy="1938528"/>
          </a:xfrm>
          <a:prstGeom prst="roundRect">
            <a:avLst/>
          </a:prstGeom>
          <a:solidFill>
            <a:srgbClr val="242852"/>
          </a:solidFill>
          <a:ln w="12700">
            <a:solidFill>
              <a:srgbClr val="242852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132320" y="3401568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BFD0D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SEMAGLUTIDE GROUP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132320" y="3803904"/>
            <a:ext cx="9144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85%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001000" y="392277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E4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≥10% WL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823960" y="3803904"/>
            <a:ext cx="9144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62%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9692640" y="3922776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E4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≥15% WL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132320" y="4315968"/>
            <a:ext cx="9144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47%</a:t>
            </a: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001000" y="4434840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E4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≥20% WL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833104" y="437083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E8D8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new post-bariatric safety signal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024128" y="5431536"/>
            <a:ext cx="10149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ADDING MEDICATION AFTER SURGERY IS NOT EVIDENCE OF SURGICAL FAILURE.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3246120" y="5852160"/>
            <a:ext cx="5715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chronic disease management.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Cohen RV, et al. BJS. 2024;111:znae283. doi:10.1093/bjs/znae283   •   Stanley C, et al. Nat Med. 2026;32:2662–2672. doi:10.1038/s41591-026-04416-4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BARI-STEP, randomized trial of semaglutide 2.4 mg after bariatric surgery with suboptimal clinical response; MBS, metabolic and bariatric surgery; OMM, obesity management medication; WL, weight loss.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209036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RED FLAGS SHIFT THE BALANCE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730244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 practical discussion matrix — not a prescriptive algorithm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017236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66928" y="1194685"/>
            <a:ext cx="2423160" cy="475488"/>
          </a:xfrm>
          <a:prstGeom prst="rect">
            <a:avLst/>
          </a:prstGeom>
          <a:solidFill>
            <a:srgbClr val="242852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1313557"/>
            <a:ext cx="22768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FLAG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990088" y="1194685"/>
            <a:ext cx="2331720" cy="475488"/>
          </a:xfrm>
          <a:prstGeom prst="rect">
            <a:avLst/>
          </a:prstGeom>
          <a:solidFill>
            <a:srgbClr val="242852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063240" y="1313557"/>
            <a:ext cx="21854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PUSHES TOWARD…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321808" y="1194685"/>
            <a:ext cx="2880360" cy="475488"/>
          </a:xfrm>
          <a:prstGeom prst="rect">
            <a:avLst/>
          </a:prstGeom>
          <a:solidFill>
            <a:srgbClr val="242852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394960" y="1313557"/>
            <a:ext cx="27340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PUSHES AWAY FROM…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202168" y="1194685"/>
            <a:ext cx="3703320" cy="475488"/>
          </a:xfrm>
          <a:prstGeom prst="rect">
            <a:avLst/>
          </a:prstGeom>
          <a:solidFill>
            <a:srgbClr val="242852"/>
          </a:solidFill>
          <a:ln w="63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275320" y="1313557"/>
            <a:ext cx="35570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66928" y="1670173"/>
            <a:ext cx="2423160" cy="694944"/>
          </a:xfrm>
          <a:prstGeom prst="rect">
            <a:avLst/>
          </a:prstGeom>
          <a:solidFill>
            <a:srgbClr val="FBF8F2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58368" y="1770757"/>
            <a:ext cx="2240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GERD / Barrett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990088" y="1670173"/>
            <a:ext cx="2331720" cy="694944"/>
          </a:xfrm>
          <a:prstGeom prst="rect">
            <a:avLst/>
          </a:prstGeom>
          <a:solidFill>
            <a:srgbClr val="FBF8F2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081528" y="1770757"/>
            <a:ext cx="2148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RYGB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321808" y="1670173"/>
            <a:ext cx="2880360" cy="694944"/>
          </a:xfrm>
          <a:prstGeom prst="rect">
            <a:avLst/>
          </a:prstGeom>
          <a:solidFill>
            <a:srgbClr val="FBF8F2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413248" y="1770757"/>
            <a:ext cx="2697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SG; caution OAGB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202168" y="1670173"/>
            <a:ext cx="3703320" cy="694944"/>
          </a:xfrm>
          <a:prstGeom prst="rect">
            <a:avLst/>
          </a:prstGeom>
          <a:solidFill>
            <a:srgbClr val="FBF8F2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293608" y="1770757"/>
            <a:ext cx="3520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Reflux / oesophagitis / bile reflux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66928" y="2365117"/>
            <a:ext cx="2423160" cy="694944"/>
          </a:xfrm>
          <a:prstGeom prst="rect">
            <a:avLst/>
          </a:prstGeom>
          <a:solidFill>
            <a:srgbClr val="F1ECE4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58368" y="2465701"/>
            <a:ext cx="2240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IBD / Crohn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2990088" y="2365117"/>
            <a:ext cx="2331720" cy="694944"/>
          </a:xfrm>
          <a:prstGeom prst="rect">
            <a:avLst/>
          </a:prstGeom>
          <a:solidFill>
            <a:srgbClr val="F1ECE4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081528" y="2465701"/>
            <a:ext cx="2148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Often SG*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5321808" y="2365117"/>
            <a:ext cx="2880360" cy="694944"/>
          </a:xfrm>
          <a:prstGeom prst="rect">
            <a:avLst/>
          </a:prstGeom>
          <a:solidFill>
            <a:srgbClr val="F1ECE4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413248" y="2465701"/>
            <a:ext cx="2697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Bypass-type procedures*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202168" y="2365117"/>
            <a:ext cx="3703320" cy="694944"/>
          </a:xfrm>
          <a:prstGeom prst="rect">
            <a:avLst/>
          </a:prstGeom>
          <a:solidFill>
            <a:srgbClr val="F1ECE4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293608" y="2465701"/>
            <a:ext cx="3520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Preserve bowel / intestinal length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566928" y="3060061"/>
            <a:ext cx="2423160" cy="694944"/>
          </a:xfrm>
          <a:prstGeom prst="rect">
            <a:avLst/>
          </a:prstGeom>
          <a:solidFill>
            <a:srgbClr val="FBF8F2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58368" y="3160645"/>
            <a:ext cx="2240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Recurrent nephrolithiasis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2990088" y="3060061"/>
            <a:ext cx="2331720" cy="694944"/>
          </a:xfrm>
          <a:prstGeom prst="rect">
            <a:avLst/>
          </a:prstGeom>
          <a:solidFill>
            <a:srgbClr val="FBF8F2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3081528" y="3160645"/>
            <a:ext cx="2148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malabsorptive burden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5321808" y="3060061"/>
            <a:ext cx="2880360" cy="694944"/>
          </a:xfrm>
          <a:prstGeom prst="rect">
            <a:avLst/>
          </a:prstGeom>
          <a:solidFill>
            <a:srgbClr val="FBF8F2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5413248" y="3160645"/>
            <a:ext cx="2697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RYGB; caution highly malabsorptive procedures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8202168" y="3060061"/>
            <a:ext cx="3703320" cy="694944"/>
          </a:xfrm>
          <a:prstGeom prst="rect">
            <a:avLst/>
          </a:prstGeom>
          <a:solidFill>
            <a:srgbClr val="FBF8F2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293608" y="3160645"/>
            <a:ext cx="3520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Hyperoxaluria / stone risk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566928" y="3755005"/>
            <a:ext cx="2423160" cy="694944"/>
          </a:xfrm>
          <a:prstGeom prst="rect">
            <a:avLst/>
          </a:prstGeom>
          <a:solidFill>
            <a:srgbClr val="F1ECE4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58368" y="3855589"/>
            <a:ext cx="2240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high BMI / maximal WL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2990088" y="3755005"/>
            <a:ext cx="2331720" cy="694944"/>
          </a:xfrm>
          <a:prstGeom prst="rect">
            <a:avLst/>
          </a:prstGeom>
          <a:solidFill>
            <a:srgbClr val="F1ECE4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3081528" y="3855589"/>
            <a:ext cx="2148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Higher-efficacy treatment ± OMM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5321808" y="3755005"/>
            <a:ext cx="2880360" cy="694944"/>
          </a:xfrm>
          <a:prstGeom prst="rect">
            <a:avLst/>
          </a:prstGeom>
          <a:solidFill>
            <a:srgbClr val="F1ECE4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5413248" y="3855589"/>
            <a:ext cx="2697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8202168" y="3755005"/>
            <a:ext cx="3703320" cy="694944"/>
          </a:xfrm>
          <a:prstGeom prst="rect">
            <a:avLst/>
          </a:prstGeom>
          <a:solidFill>
            <a:srgbClr val="F1ECE4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8293608" y="3855589"/>
            <a:ext cx="3520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Efficacy matters — but so does burden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566928" y="4449949"/>
            <a:ext cx="2423160" cy="694944"/>
          </a:xfrm>
          <a:prstGeom prst="rect">
            <a:avLst/>
          </a:prstGeom>
          <a:solidFill>
            <a:srgbClr val="FBF8F2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658368" y="4550533"/>
            <a:ext cx="2240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Nutritional vulnerability / poor follow-up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2990088" y="4449949"/>
            <a:ext cx="2331720" cy="694944"/>
          </a:xfrm>
          <a:prstGeom prst="rect">
            <a:avLst/>
          </a:prstGeom>
          <a:solidFill>
            <a:srgbClr val="FBF8F2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3081528" y="4550533"/>
            <a:ext cx="2148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malabsorptive burden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5321808" y="4449949"/>
            <a:ext cx="2880360" cy="694944"/>
          </a:xfrm>
          <a:prstGeom prst="rect">
            <a:avLst/>
          </a:prstGeom>
          <a:solidFill>
            <a:srgbClr val="FBF8F2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5413248" y="4550533"/>
            <a:ext cx="2697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DS/SADI-S; caution bypass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8202168" y="4449949"/>
            <a:ext cx="3703320" cy="694944"/>
          </a:xfrm>
          <a:prstGeom prst="rect">
            <a:avLst/>
          </a:prstGeom>
          <a:solidFill>
            <a:srgbClr val="FBF8F2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8293608" y="4550533"/>
            <a:ext cx="3520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Deficiency / protein malnutrition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566928" y="5144893"/>
            <a:ext cx="2423160" cy="694944"/>
          </a:xfrm>
          <a:prstGeom prst="rect">
            <a:avLst/>
          </a:prstGeom>
          <a:solidFill>
            <a:srgbClr val="F1ECE4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658368" y="5245477"/>
            <a:ext cx="22402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Long-standing T2D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2990088" y="5144893"/>
            <a:ext cx="2331720" cy="694944"/>
          </a:xfrm>
          <a:prstGeom prst="rect">
            <a:avLst/>
          </a:prstGeom>
          <a:solidFill>
            <a:srgbClr val="F1ECE4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2990088" y="5245477"/>
            <a:ext cx="23317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AA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MBS may still be appropriate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5321808" y="5144893"/>
            <a:ext cx="2880360" cy="694944"/>
          </a:xfrm>
          <a:prstGeom prst="rect">
            <a:avLst/>
          </a:prstGeom>
          <a:solidFill>
            <a:srgbClr val="F1ECE4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5413248" y="5245477"/>
            <a:ext cx="2697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Remission as sole definition of success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8202168" y="5144893"/>
            <a:ext cx="3703320" cy="694944"/>
          </a:xfrm>
          <a:prstGeom prst="rect">
            <a:avLst/>
          </a:prstGeom>
          <a:solidFill>
            <a:srgbClr val="F1ECE4"/>
          </a:solidFill>
          <a:ln w="635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8293608" y="5245477"/>
            <a:ext cx="3520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Recalibrate expectations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1828800" y="5715000"/>
            <a:ext cx="8549640" cy="530352"/>
          </a:xfrm>
          <a:prstGeom prst="round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2011680" y="5857820"/>
            <a:ext cx="8183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97F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are decision modifiers — not contraindications. 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297F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 strength differs substantially across conditions.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658368" y="6326412"/>
            <a:ext cx="5394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10" dirty="0">
                <a:solidFill>
                  <a:srgbClr val="6670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*IBD: conditional SAGES recommendation; very low-certainty evidence.</a:t>
            </a:r>
            <a:endParaRPr lang="en-US" sz="8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502920" y="6588252"/>
            <a:ext cx="11064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4A66AC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Abbreviations: BMI, body mass index; DS, duodenal switch; GERD, gastro-oesophageal reflux disease; IBD, inflammatory bowel disease; MBS, metabolic and bariatric surgery; OAGB, one-anastomosis gastric bypass; OMM, obesity management medication; RYGB, Roux-en-Y gastric bypass; SADI-S, single-anastomosis duodeno-ileal bypass with sleeve gastrectomy; SAGES, Society of American Gastrointestinal and Endoscopic Surgeons; SG, sleeve gastrectomy; T2D, type 2 diabetes; WL, weight loss.</a:t>
            </a:r>
            <a:endParaRPr lang="en-US" sz="6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454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ea typeface="Aptos Display" pitchFamily="34" charset="-122"/>
                <a:cs typeface="Arial" panose="020B0604020202020204" pitchFamily="34" charset="0"/>
              </a:rPr>
              <a:t>GOOD FOR WHOM? GOOD FOR WHAT?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703662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The procedure is only one part of the strategy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014558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60120" y="1389888"/>
            <a:ext cx="502920" cy="502920"/>
          </a:xfrm>
          <a:prstGeom prst="ellipse">
            <a:avLst/>
          </a:prstGeom>
          <a:solidFill>
            <a:srgbClr val="5AA2AE"/>
          </a:solidFill>
          <a:ln w="12700">
            <a:solidFill>
              <a:srgbClr val="5AA2AE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05840" y="152704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719072" y="1463040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for which outcome?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960120" y="2176272"/>
            <a:ext cx="502920" cy="502920"/>
          </a:xfrm>
          <a:prstGeom prst="ellipse">
            <a:avLst/>
          </a:prstGeom>
          <a:solidFill>
            <a:srgbClr val="4A66AC"/>
          </a:solidFill>
          <a:ln w="12700">
            <a:solidFill>
              <a:srgbClr val="4A66AC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05840" y="23134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sz="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719072" y="2249424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for which intervention?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960120" y="2962656"/>
            <a:ext cx="502920" cy="502920"/>
          </a:xfrm>
          <a:prstGeom prst="ellipse">
            <a:avLst/>
          </a:prstGeom>
          <a:solidFill>
            <a:srgbClr val="297FD5"/>
          </a:solidFill>
          <a:ln w="12700">
            <a:solidFill>
              <a:srgbClr val="297FD5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05840" y="3099816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719072" y="303580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now — or after optimisation?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60120" y="3749040"/>
            <a:ext cx="502920" cy="502920"/>
          </a:xfrm>
          <a:prstGeom prst="ellipse">
            <a:avLst/>
          </a:prstGeom>
          <a:solidFill>
            <a:srgbClr val="5AA2AE"/>
          </a:solidFill>
          <a:ln w="12700">
            <a:solidFill>
              <a:srgbClr val="5AA2AE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05840" y="388620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en-US" sz="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719072" y="3822192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what price?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60120" y="4535424"/>
            <a:ext cx="502920" cy="502920"/>
          </a:xfrm>
          <a:prstGeom prst="ellipse">
            <a:avLst/>
          </a:prstGeom>
          <a:solidFill>
            <a:srgbClr val="242852"/>
          </a:solidFill>
          <a:ln w="12700">
            <a:solidFill>
              <a:srgbClr val="242852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05840" y="4672584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en-US" sz="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719072" y="4608576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is the best treatment a sequence?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010144" y="1627632"/>
            <a:ext cx="3401568" cy="3520440"/>
          </a:xfrm>
          <a:prstGeom prst="roundRect">
            <a:avLst/>
          </a:prstGeom>
          <a:solidFill>
            <a:srgbClr val="242852"/>
          </a:solidFill>
          <a:ln w="12700">
            <a:solidFill>
              <a:srgbClr val="242852"/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02752" y="2066544"/>
            <a:ext cx="2816352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EFFECTIVE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NOT NECESSARILY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BEST STRATEGY.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211312" y="4325112"/>
            <a:ext cx="29900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D8E1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best strategy matches the patient’s priorities — and the liabilities they can safely sustain.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234440" y="5687568"/>
            <a:ext cx="6217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A66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 →  PROCEDURE  →  OUTCOME  →  SEQUENCE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02920" y="6387084"/>
            <a:ext cx="11064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Eisenberg D, et al. Obes Surg. 2023;33:3–14.   •   Cohen RV, et al. BJS. 2024;111:znae283.   •   Cohen RV, et al. Lancet Diabetes Endocrinol. 2025;13:733–736.</a:t>
            </a:r>
            <a:endParaRPr lang="en-US" sz="67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D4A0C0E-55EA-333D-81FE-BF15DC292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430304"/>
            <a:ext cx="6858000" cy="6858000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A4298FF0-C167-6AFC-A12E-332A0DEDEAE8}"/>
              </a:ext>
            </a:extLst>
          </p:cNvPr>
          <p:cNvSpPr/>
          <p:nvPr/>
        </p:nvSpPr>
        <p:spPr>
          <a:xfrm>
            <a:off x="566928" y="177141"/>
            <a:ext cx="10835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50" b="1" dirty="0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SURGERY </a:t>
            </a:r>
            <a:r>
              <a:rPr lang="en-US" sz="2550" b="1">
                <a:solidFill>
                  <a:srgbClr val="242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SYNERGY</a:t>
            </a:r>
            <a:endParaRPr lang="en-US" sz="2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A44C1AF1-52A2-AE64-E5D8-9F6844CF65A9}"/>
              </a:ext>
            </a:extLst>
          </p:cNvPr>
          <p:cNvSpPr/>
          <p:nvPr/>
        </p:nvSpPr>
        <p:spPr>
          <a:xfrm>
            <a:off x="585216" y="698349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667085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Multidisciplinary, 360° care</a:t>
            </a:r>
            <a:endParaRPr lang="en-US" sz="12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E45C0D0A-EC01-56BE-57EC-F5DA0964C916}"/>
              </a:ext>
            </a:extLst>
          </p:cNvPr>
          <p:cNvSpPr/>
          <p:nvPr/>
        </p:nvSpPr>
        <p:spPr>
          <a:xfrm>
            <a:off x="566928" y="1009245"/>
            <a:ext cx="10972800" cy="0"/>
          </a:xfrm>
          <a:prstGeom prst="line">
            <a:avLst/>
          </a:prstGeom>
          <a:noFill/>
          <a:ln w="15875">
            <a:solidFill>
              <a:srgbClr val="5AA2AE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71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Thank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86371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0</TotalTime>
  <Words>1986</Words>
  <Application>Microsoft Macintosh PowerPoint</Application>
  <PresentationFormat>Widescreen</PresentationFormat>
  <Paragraphs>335</Paragraphs>
  <Slides>19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RetrospectVTI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Roberto Boiano</cp:lastModifiedBy>
  <cp:revision>41</cp:revision>
  <dcterms:created xsi:type="dcterms:W3CDTF">2022-02-27T17:36:31Z</dcterms:created>
  <dcterms:modified xsi:type="dcterms:W3CDTF">2026-09-18T15:34:27Z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